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6616" r:id="rId1"/>
    <p:sldMasterId id="2147486713" r:id="rId2"/>
  </p:sldMasterIdLst>
  <p:notesMasterIdLst>
    <p:notesMasterId r:id="rId44"/>
  </p:notesMasterIdLst>
  <p:handoutMasterIdLst>
    <p:handoutMasterId r:id="rId45"/>
  </p:handoutMasterIdLst>
  <p:sldIdLst>
    <p:sldId id="2142534304" r:id="rId3"/>
    <p:sldId id="2142534305" r:id="rId4"/>
    <p:sldId id="2142534323" r:id="rId5"/>
    <p:sldId id="2142534341" r:id="rId6"/>
    <p:sldId id="2142534346" r:id="rId7"/>
    <p:sldId id="2142534361" r:id="rId8"/>
    <p:sldId id="2142534347" r:id="rId9"/>
    <p:sldId id="2142534363" r:id="rId10"/>
    <p:sldId id="2142534362" r:id="rId11"/>
    <p:sldId id="2142534348" r:id="rId12"/>
    <p:sldId id="2142534365" r:id="rId13"/>
    <p:sldId id="2142534364" r:id="rId14"/>
    <p:sldId id="2142534349" r:id="rId15"/>
    <p:sldId id="2142534343" r:id="rId16"/>
    <p:sldId id="2142534355" r:id="rId17"/>
    <p:sldId id="2142534356" r:id="rId18"/>
    <p:sldId id="2142534360" r:id="rId19"/>
    <p:sldId id="2142534366" r:id="rId20"/>
    <p:sldId id="2142534380" r:id="rId21"/>
    <p:sldId id="2142534381" r:id="rId22"/>
    <p:sldId id="2142534344" r:id="rId23"/>
    <p:sldId id="2142534345" r:id="rId24"/>
    <p:sldId id="2142534369" r:id="rId25"/>
    <p:sldId id="2142534358" r:id="rId26"/>
    <p:sldId id="2142534352" r:id="rId27"/>
    <p:sldId id="2142534354" r:id="rId28"/>
    <p:sldId id="2142534357" r:id="rId29"/>
    <p:sldId id="2142534332" r:id="rId30"/>
    <p:sldId id="2142534376" r:id="rId31"/>
    <p:sldId id="2142534377" r:id="rId32"/>
    <p:sldId id="2142534378" r:id="rId33"/>
    <p:sldId id="2142534379" r:id="rId34"/>
    <p:sldId id="2142534321" r:id="rId35"/>
    <p:sldId id="2142534371" r:id="rId36"/>
    <p:sldId id="2142534372" r:id="rId37"/>
    <p:sldId id="2142534373" r:id="rId38"/>
    <p:sldId id="2142534374" r:id="rId39"/>
    <p:sldId id="2142534375" r:id="rId40"/>
    <p:sldId id="2142534370" r:id="rId41"/>
    <p:sldId id="2142534367" r:id="rId42"/>
    <p:sldId id="2142534382" r:id="rId43"/>
  </p:sldIdLst>
  <p:sldSz cx="12192000" cy="6858000"/>
  <p:notesSz cx="7010400" cy="92964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189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377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566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754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5943" algn="l" defTabSz="914377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131" algn="l" defTabSz="914377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320" algn="l" defTabSz="914377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509" algn="l" defTabSz="914377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389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hiddenSlides="1"/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1670FF"/>
    <a:srgbClr val="F05A28"/>
    <a:srgbClr val="FFB600"/>
    <a:srgbClr val="244EFF"/>
    <a:srgbClr val="1254FF"/>
    <a:srgbClr val="9B4C9C"/>
    <a:srgbClr val="6DC8D7"/>
    <a:srgbClr val="4E87C0"/>
    <a:srgbClr val="244E95"/>
    <a:srgbClr val="387F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38" autoAdjust="0"/>
    <p:restoredTop sz="92978" autoAdjust="0"/>
  </p:normalViewPr>
  <p:slideViewPr>
    <p:cSldViewPr snapToGrid="0">
      <p:cViewPr varScale="1">
        <p:scale>
          <a:sx n="109" d="100"/>
          <a:sy n="109" d="100"/>
        </p:scale>
        <p:origin x="936" y="96"/>
      </p:cViewPr>
      <p:guideLst>
        <p:guide orient="horz" pos="2160"/>
        <p:guide pos="3840"/>
        <p:guide pos="3891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50" d="100"/>
        <a:sy n="50" d="100"/>
      </p:scale>
      <p:origin x="0" y="0"/>
    </p:cViewPr>
  </p:sorterViewPr>
  <p:notesViewPr>
    <p:cSldViewPr snapToGrid="0">
      <p:cViewPr varScale="1">
        <p:scale>
          <a:sx n="83" d="100"/>
          <a:sy n="83" d="100"/>
        </p:scale>
        <p:origin x="3036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theme" Target="theme/theme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A71C4C-FF3F-0C4F-8795-A2475369391B}" type="datetime1">
              <a:rPr lang="en-US" smtClean="0"/>
              <a:t>3/12/2025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8C8FA6-76A5-8E40-8BFE-0F3985BCA30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491517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6725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6725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pPr>
              <a:defRPr/>
            </a:pPr>
            <a:fld id="{575E4D0F-365E-634C-91A3-A7A1E50E5DCF}" type="datetime1">
              <a:rPr lang="en-US" smtClean="0"/>
              <a:t>3/12/2025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73575"/>
            <a:ext cx="5607050" cy="3660775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3038475" cy="466725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6725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pPr>
              <a:defRPr/>
            </a:pPr>
            <a:fld id="{A7F235BB-2532-4321-A1BC-BCA4D9D1C26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39449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8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77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66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54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7F235BB-2532-4321-A1BC-BCA4D9D1C26A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61148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7F235BB-2532-4321-A1BC-BCA4D9D1C26A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76528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7F235BB-2532-4321-A1BC-BCA4D9D1C26A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20594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2021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13" name="Picture 12" descr="A black and white logo&#10;&#10;Description automatically generated">
            <a:extLst>
              <a:ext uri="{FF2B5EF4-FFF2-40B4-BE49-F238E27FC236}">
                <a16:creationId xmlns:a16="http://schemas.microsoft.com/office/drawing/2014/main" id="{1D831F22-FA3A-D57A-45FA-41418B0D3C1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0017" y="2326384"/>
            <a:ext cx="2651682" cy="1504606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304802" y="896176"/>
            <a:ext cx="5486401" cy="124971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Presentation 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51" y="6273803"/>
            <a:ext cx="695452" cy="281940"/>
          </a:xfrm>
          <a:prstGeom prst="rect">
            <a:avLst/>
          </a:prstGeom>
        </p:spPr>
      </p:pic>
      <p:sp>
        <p:nvSpPr>
          <p:cNvPr id="6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304033" y="3344843"/>
            <a:ext cx="4974263" cy="4359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FontTx/>
              <a:buNone/>
              <a:defRPr baseline="0"/>
            </a:lvl1pPr>
          </a:lstStyle>
          <a:p>
            <a:pPr lvl="0"/>
            <a:r>
              <a:rPr lang="en-US" dirty="0"/>
              <a:t>Click to Add Your Name, title, email, </a:t>
            </a:r>
            <a:r>
              <a:rPr lang="en-US" dirty="0" err="1"/>
              <a:t>etc</a:t>
            </a:r>
            <a:endParaRPr lang="en-US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68A6CBC8-E31F-2BFA-5BF3-608C299296D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09491" y="3742521"/>
            <a:ext cx="2057400" cy="7620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9F9E90-2CBC-160C-A456-B82ED3D2D56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227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Single Bulleted list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695C22D1-A9D3-948F-32F8-6DC85212695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6334" y="33764"/>
            <a:ext cx="1213530" cy="71708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8385" y="219944"/>
            <a:ext cx="10189853" cy="36646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08385" y="834999"/>
            <a:ext cx="10972800" cy="523384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 b="0" i="0">
                <a:latin typeface="Arial"/>
                <a:cs typeface="Arial"/>
              </a:defRPr>
            </a:lvl1pPr>
            <a:lvl2pPr marL="740664" indent="-228600">
              <a:lnSpc>
                <a:spcPct val="100000"/>
              </a:lnSpc>
              <a:defRPr sz="1800" b="0" i="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 b="0" i="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 b="0" i="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279167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Single Bulleted list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8385" y="219944"/>
            <a:ext cx="10189853" cy="36646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08385" y="834999"/>
            <a:ext cx="10972800" cy="523384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 b="0" i="0">
                <a:latin typeface="Arial"/>
                <a:cs typeface="Arial"/>
              </a:defRPr>
            </a:lvl1pPr>
            <a:lvl2pPr marL="740664" indent="-228600">
              <a:lnSpc>
                <a:spcPct val="100000"/>
              </a:lnSpc>
              <a:defRPr sz="1800" b="0" i="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 b="0" i="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 b="0" i="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0DDB98BC-539F-B355-1AD7-A6DB5727F53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038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 bulleted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7AE870BD-D606-E12D-38CF-F8B8950A13A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6" y="223103"/>
            <a:ext cx="10180313" cy="41563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293689" y="832103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408630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2 bulleted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9CAB283C-4D7C-B92A-C063-44E9DD38AD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6334" y="33764"/>
            <a:ext cx="1213530" cy="71708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6" y="223103"/>
            <a:ext cx="10180313" cy="41563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293689" y="832103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82393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2 bulleted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6" y="223103"/>
            <a:ext cx="10180313" cy="41563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293689" y="832103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ED5EFA40-F3E6-E1DD-4087-2D2E2D76B92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383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ulleted list - not fo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5E54ED0F-9EF5-3A2A-A48F-864020C310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2755377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Bulleted list - not fo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C10BA43D-0E52-1935-1DCB-E424DD430A9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6334" y="33764"/>
            <a:ext cx="1213530" cy="71708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383987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Bulleted list - not fo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C662963E-CB68-80F5-7A98-4FA4326E546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01615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ulleted list left, image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E879A0EC-581D-0E13-472B-DA750CA32E1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E404AE-3037-EA4C-8316-CDEF47086DC5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791200" y="0"/>
            <a:ext cx="6400800" cy="6858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Insert image here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6"/>
            <a:ext cx="5480303" cy="3881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348499" cy="5786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0898406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bulleted list left, image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E404AE-3037-EA4C-8316-CDEF47086DC5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791200" y="0"/>
            <a:ext cx="6400800" cy="6858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Insert image here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0DD593BE-1E80-1AEB-0F86-F4FD051639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6334" y="33764"/>
            <a:ext cx="1213530" cy="71708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6"/>
            <a:ext cx="5480303" cy="3881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348499" cy="5786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17450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2021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274C814B-C0E5-19B7-36B2-339859D9829A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304802" y="896176"/>
            <a:ext cx="5486401" cy="124971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Presentation 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51" y="6273803"/>
            <a:ext cx="695452" cy="281940"/>
          </a:xfrm>
          <a:prstGeom prst="rect">
            <a:avLst/>
          </a:prstGeom>
        </p:spPr>
      </p:pic>
      <p:sp>
        <p:nvSpPr>
          <p:cNvPr id="6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304033" y="3344843"/>
            <a:ext cx="4974263" cy="4359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FontTx/>
              <a:buNone/>
              <a:defRPr baseline="0"/>
            </a:lvl1pPr>
          </a:lstStyle>
          <a:p>
            <a:pPr lvl="0"/>
            <a:r>
              <a:rPr lang="en-US" dirty="0"/>
              <a:t>Click to Add Your Name, title, email, </a:t>
            </a:r>
            <a:r>
              <a:rPr lang="en-US" dirty="0" err="1"/>
              <a:t>etc</a:t>
            </a:r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C8EE377-7754-E11F-C876-3597E7C5D0A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77152" y="2307955"/>
            <a:ext cx="2705097" cy="1528204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68A6CBC8-E31F-2BFA-5BF3-608C299296D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009491" y="3742521"/>
            <a:ext cx="20574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88428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bulleted list left, image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6"/>
            <a:ext cx="5480303" cy="3881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348499" cy="5786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E404AE-3037-EA4C-8316-CDEF47086DC5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791200" y="0"/>
            <a:ext cx="6400800" cy="6858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Insert image here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E0902C1C-BD78-1AA4-00C8-9109FF37DE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29431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IBM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 descr="ibm_gry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4604" y="2914870"/>
            <a:ext cx="1730144" cy="70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56977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240EE0B4-00C1-A9AA-8F7C-78528CC3BB1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67751" y="7992"/>
            <a:ext cx="1697818" cy="85399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3F93212-52AA-6E42-90F9-2D18C280B9D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49677474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E1889F7D-7E76-8863-FE5F-7534A9F515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3F93212-52AA-6E42-90F9-2D18C280B9D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205223406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C2A06584-4A8D-70B2-1AA4-0295EACC0C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3F93212-52AA-6E42-90F9-2D18C280B9D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16366738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3F93212-52AA-6E42-90F9-2D18C280B9D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8B8B7290-E609-FE2A-C98F-1469A1D578F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42374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with 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A2BC80EF-5DBF-BF25-8DE9-8C904DC3442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67751" y="7992"/>
            <a:ext cx="1697818" cy="853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16408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ck with 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8BD02337-AECD-27CC-0491-B67FFB644C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88644262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ck with 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55BC8BC3-D36B-925A-0413-23D35BBA78E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37684623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ck with 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2021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A06D4300-02F4-F1EF-D576-0B7C50BFA3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4725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3E2FD141-8134-F3DB-E476-8FADEF4ACE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79F3420-6D52-3D30-094D-4B781CE6D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687571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0C2204A0-77F8-AF40-BF6C-2FB507C5818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54326FA1-EB48-8D63-F60D-9CB5E22D63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67751" y="7992"/>
            <a:ext cx="1697818" cy="853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94446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0C2204A0-77F8-AF40-BF6C-2FB507C5818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0342A2AE-3E39-0B5D-3C8D-5F1043BCE4E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84999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5DF66989-43F4-A600-E0B2-72AF31ED5D7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0C2204A0-77F8-AF40-BF6C-2FB507C5818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198971853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0C2204A0-77F8-AF40-BF6C-2FB507C5818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BBA6569A-B3E2-406F-FCD4-26348201909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90634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 bulleted lists, 1st bullet b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CF54C9BD-2141-0C1B-D066-32EFCAE59A9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23103"/>
            <a:ext cx="10261309" cy="526571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400800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>
                <a:latin typeface="Arial"/>
                <a:cs typeface="Arial"/>
              </a:defRPr>
            </a:lvl1pPr>
            <a:lvl2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8418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9532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12602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 i="0" baseline="0">
                <a:latin typeface="Arial"/>
                <a:cs typeface="Arial"/>
              </a:defRPr>
            </a:lvl1pPr>
            <a:lvl2pPr marL="230706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2914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33926" indent="-22435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07098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1543777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2 bulleted lists, 1st bullet b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876CD34B-B673-84BF-EA5A-E903F8F787B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6334" y="33764"/>
            <a:ext cx="1213530" cy="71708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23103"/>
            <a:ext cx="10261309" cy="526571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400800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>
                <a:latin typeface="Arial"/>
                <a:cs typeface="Arial"/>
              </a:defRPr>
            </a:lvl1pPr>
            <a:lvl2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8418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9532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12602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 i="0" baseline="0">
                <a:latin typeface="Arial"/>
                <a:cs typeface="Arial"/>
              </a:defRPr>
            </a:lvl1pPr>
            <a:lvl2pPr marL="230706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2914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33926" indent="-22435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07098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9900196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2 bulleted lists, 1st bullet b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23103"/>
            <a:ext cx="10226474" cy="526571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400800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>
                <a:latin typeface="Arial"/>
                <a:cs typeface="Arial"/>
              </a:defRPr>
            </a:lvl1pPr>
            <a:lvl2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8418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9532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12602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 i="0" baseline="0">
                <a:latin typeface="Arial"/>
                <a:cs typeface="Arial"/>
              </a:defRPr>
            </a:lvl1pPr>
            <a:lvl2pPr marL="230706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2914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33926" indent="-22435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07098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736B9D94-C60C-2E78-9539-1E758871A13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84452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title bar &amp; image &amp; black inser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-2" y="-1501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9" name="Picture 8" descr="A black and white logo&#10;&#10;Description automatically generated">
            <a:extLst>
              <a:ext uri="{FF2B5EF4-FFF2-40B4-BE49-F238E27FC236}">
                <a16:creationId xmlns:a16="http://schemas.microsoft.com/office/drawing/2014/main" id="{E1C17DA0-170C-5390-C3C5-18A71EE0876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404" y="86261"/>
            <a:ext cx="1292265" cy="73325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6853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67BE2597-090E-994C-8A4C-1B9CD4D51AF4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6073A81-F155-674F-A008-156E5E806C9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8698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29762545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ck title bar &amp; image &amp; black inser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-2" y="-1501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6853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67BE2597-090E-994C-8A4C-1B9CD4D51AF4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6073A81-F155-674F-A008-156E5E806C9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8698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5F1C5A5E-218B-BC39-04F0-C0BA69E05B6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48596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ck title bar &amp; image &amp; black inser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-2" y="-1501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E7C59DB1-FC9C-849C-E343-FD25C3FD96D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17767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67BE2597-090E-994C-8A4C-1B9CD4D51AF4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6073A81-F155-674F-A008-156E5E806C9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8698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9956591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A9DDAFE0-8F15-5E46-5CAE-A71684960EA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6334" y="33764"/>
            <a:ext cx="1213530" cy="7170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8812" y="221657"/>
            <a:ext cx="10210800" cy="442486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535790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ck title bar &amp; image &amp; black inser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-2" y="-1501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17767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67BE2597-090E-994C-8A4C-1B9CD4D51AF4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6073A81-F155-674F-A008-156E5E806C9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8698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55FF0B22-C17B-5711-6B41-3813303D193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23003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title bar &amp; image &amp; black inser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0" y="0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7" name="Picture 6" descr="A black and white logo&#10;&#10;Description automatically generated">
            <a:extLst>
              <a:ext uri="{FF2B5EF4-FFF2-40B4-BE49-F238E27FC236}">
                <a16:creationId xmlns:a16="http://schemas.microsoft.com/office/drawing/2014/main" id="{F65938A9-3541-91F7-C413-DBF835C25A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404" y="86261"/>
            <a:ext cx="1292265" cy="73325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6855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1B30FB2-6C47-774D-B329-4B3536A0C5B5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72198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A8F1C1F-BCF4-E340-8E09-158FE4A3E16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7106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29773024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ck title bar &amp; image &amp; black inser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0" y="0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6855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1B30FB2-6C47-774D-B329-4B3536A0C5B5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72198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A8F1C1F-BCF4-E340-8E09-158FE4A3E16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7106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28A9F702-C36B-A252-EB3F-D45278B773B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63215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ck title bar &amp; image &amp; black inser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0" y="0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C4F9124B-137D-BE00-37DF-B2F1D04C9E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4365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1B30FB2-6C47-774D-B329-4B3536A0C5B5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72198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A8F1C1F-BCF4-E340-8E09-158FE4A3E16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7106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19770159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ck title bar &amp; image &amp; black inser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0" y="0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4365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1B30FB2-6C47-774D-B329-4B3536A0C5B5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72198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A8F1C1F-BCF4-E340-8E09-158FE4A3E16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7106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172F69B0-3568-5491-5895-61F6B5920AD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80166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ck title bar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5">
            <a:extLst>
              <a:ext uri="{FF2B5EF4-FFF2-40B4-BE49-F238E27FC236}">
                <a16:creationId xmlns:a16="http://schemas.microsoft.com/office/drawing/2014/main" id="{4B73CFD5-0323-6C48-B201-6204E629B9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-1"/>
            <a:ext cx="12191999" cy="1056070"/>
          </a:xfrm>
          <a:solidFill>
            <a:schemeClr val="tx1"/>
          </a:solidFill>
        </p:spPr>
        <p:txBody>
          <a:bodyPr lIns="304792" tIns="268217" rIns="304792" bIns="304792"/>
          <a:lstStyle>
            <a:lvl1pPr>
              <a:defRPr sz="28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pic>
        <p:nvPicPr>
          <p:cNvPr id="4" name="Picture 3" descr="A black and white logo&#10;&#10;Description automatically generated">
            <a:extLst>
              <a:ext uri="{FF2B5EF4-FFF2-40B4-BE49-F238E27FC236}">
                <a16:creationId xmlns:a16="http://schemas.microsoft.com/office/drawing/2014/main" id="{406FE4C5-A7F8-00EA-18CB-1CA76CB6BAA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404" y="86261"/>
            <a:ext cx="1292265" cy="733252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-1" y="1056069"/>
            <a:ext cx="12192001" cy="5801931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04613317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ck title bar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5">
            <a:extLst>
              <a:ext uri="{FF2B5EF4-FFF2-40B4-BE49-F238E27FC236}">
                <a16:creationId xmlns:a16="http://schemas.microsoft.com/office/drawing/2014/main" id="{4B73CFD5-0323-6C48-B201-6204E629B9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-1"/>
            <a:ext cx="12192001" cy="1056070"/>
          </a:xfrm>
          <a:solidFill>
            <a:schemeClr val="tx1"/>
          </a:solidFill>
        </p:spPr>
        <p:txBody>
          <a:bodyPr lIns="304792" tIns="268217" rIns="304792" bIns="304792"/>
          <a:lstStyle>
            <a:lvl1pPr>
              <a:defRPr sz="28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-1" y="1056069"/>
            <a:ext cx="12192001" cy="5801931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7A0BFF5B-FFF3-EEC5-043B-119DEEBD9E7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06605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ck title bar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5">
            <a:extLst>
              <a:ext uri="{FF2B5EF4-FFF2-40B4-BE49-F238E27FC236}">
                <a16:creationId xmlns:a16="http://schemas.microsoft.com/office/drawing/2014/main" id="{4B73CFD5-0323-6C48-B201-6204E629B9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-1"/>
            <a:ext cx="12191999" cy="1056070"/>
          </a:xfrm>
          <a:solidFill>
            <a:schemeClr val="tx1"/>
          </a:solidFill>
        </p:spPr>
        <p:txBody>
          <a:bodyPr lIns="304792" tIns="268217" rIns="304792" bIns="304792"/>
          <a:lstStyle>
            <a:lvl1pPr>
              <a:defRPr sz="28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D0D720B1-0C52-3911-0A8A-18242F23B1F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-1" y="1056069"/>
            <a:ext cx="12192001" cy="5801931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94737887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ck title bar &amp; imag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-1" y="1056069"/>
            <a:ext cx="12192001" cy="5801931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7" name="Title 5">
            <a:extLst>
              <a:ext uri="{FF2B5EF4-FFF2-40B4-BE49-F238E27FC236}">
                <a16:creationId xmlns:a16="http://schemas.microsoft.com/office/drawing/2014/main" id="{4B73CFD5-0323-6C48-B201-6204E629B9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-1"/>
            <a:ext cx="12191999" cy="1056070"/>
          </a:xfrm>
          <a:solidFill>
            <a:schemeClr val="tx1"/>
          </a:solidFill>
        </p:spPr>
        <p:txBody>
          <a:bodyPr lIns="304792" tIns="268217" rIns="304792" bIns="304792"/>
          <a:lstStyle>
            <a:lvl1pPr>
              <a:defRPr sz="28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4C7E4B2B-4CBD-1785-1A76-D8C64FF9132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25339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6126480" y="0"/>
            <a:ext cx="3044952" cy="342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9171432" y="0"/>
            <a:ext cx="3054096" cy="3429000"/>
          </a:xfrm>
          <a:prstGeom prst="rect">
            <a:avLst/>
          </a:prstGeom>
          <a:solidFill>
            <a:srgbClr val="061F80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6126480" y="3429000"/>
            <a:ext cx="6099048" cy="3429000"/>
          </a:xfrm>
          <a:prstGeom prst="rect">
            <a:avLst/>
          </a:prstGeom>
          <a:solidFill>
            <a:srgbClr val="0530AD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8F83DBD2-00A3-854E-96F6-5E38FF4C0458}"/>
              </a:ext>
            </a:extLst>
          </p:cNvPr>
          <p:cNvSpPr txBox="1">
            <a:spLocks/>
          </p:cNvSpPr>
          <p:nvPr userDrawn="1"/>
        </p:nvSpPr>
        <p:spPr>
          <a:xfrm>
            <a:off x="310897" y="219456"/>
            <a:ext cx="5480303" cy="3881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dirty="0"/>
              <a:t>Click to edit Slide Title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AA9F01EB-A423-5742-9F6B-9BD2B204E81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348499" cy="5786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306798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B2CD0D1E-6CA6-18E1-141E-06679FB23D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8812" y="221657"/>
            <a:ext cx="10210800" cy="442486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786092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6131052" y="-1"/>
            <a:ext cx="3044952" cy="342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9181881" y="-1"/>
            <a:ext cx="3054096" cy="3429000"/>
          </a:xfrm>
          <a:prstGeom prst="rect">
            <a:avLst/>
          </a:prstGeom>
          <a:solidFill>
            <a:srgbClr val="061F80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6126480" y="3429000"/>
            <a:ext cx="6099048" cy="3429000"/>
          </a:xfrm>
          <a:prstGeom prst="rect">
            <a:avLst/>
          </a:prstGeom>
          <a:solidFill>
            <a:srgbClr val="0530AD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2C2BC28-3D8F-4848-85C9-A1B154F68C80}"/>
              </a:ext>
            </a:extLst>
          </p:cNvPr>
          <p:cNvSpPr/>
          <p:nvPr userDrawn="1"/>
        </p:nvSpPr>
        <p:spPr>
          <a:xfrm>
            <a:off x="0" y="-1"/>
            <a:ext cx="6126480" cy="6858001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6D1B323F-CBFC-9F4D-B6C1-905775A4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7" y="219456"/>
            <a:ext cx="5477256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D0A69A66-003D-5B41-8BAF-49BF0C0C8DC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10896" y="832104"/>
            <a:ext cx="5477256" cy="560320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ED73F77-936A-0D42-BF6B-FA42F36D0C9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83423907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title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3429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" name="Picture 3" descr="A black and white logo&#10;&#10;Description automatically generated">
            <a:extLst>
              <a:ext uri="{FF2B5EF4-FFF2-40B4-BE49-F238E27FC236}">
                <a16:creationId xmlns:a16="http://schemas.microsoft.com/office/drawing/2014/main" id="{EAB59F22-63CC-4768-E836-A0B001D359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404" y="86261"/>
            <a:ext cx="1292265" cy="733252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C6D397-596E-9041-B49E-7725CFE5144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193271290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Large title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3429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C6D397-596E-9041-B49E-7725CFE5144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74FEB824-21AB-3145-A3C7-4ADA36A4BA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66788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Large title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3429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8BA616A4-C36A-B95E-9391-9B7E2C0F1F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C6D397-596E-9041-B49E-7725CFE5144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93609639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Large title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3429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C6D397-596E-9041-B49E-7725CFE5144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D27ACF1B-469A-3FCA-68DF-9F5527E4D2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8043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text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174AF19-2F04-CE44-8699-ED2DE424CB45}"/>
              </a:ext>
            </a:extLst>
          </p:cNvPr>
          <p:cNvSpPr/>
          <p:nvPr userDrawn="1"/>
        </p:nvSpPr>
        <p:spPr>
          <a:xfrm>
            <a:off x="0" y="-1"/>
            <a:ext cx="12192000" cy="342899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17" name="Picture 16" descr="A black and white logo&#10;&#10;Description automatically generated">
            <a:extLst>
              <a:ext uri="{FF2B5EF4-FFF2-40B4-BE49-F238E27FC236}">
                <a16:creationId xmlns:a16="http://schemas.microsoft.com/office/drawing/2014/main" id="{810DA460-CE90-2827-09D3-0672C3C315A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404" y="86261"/>
            <a:ext cx="1292265" cy="733252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DBEE715-5791-F048-9416-49E98CD6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71611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74EF8AF-37E2-414C-A114-F7420B0077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896" y="832104"/>
            <a:ext cx="11041466" cy="2357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20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D711F6-2D4A-5F48-841F-7D3D77D9EC8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656364121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with text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174AF19-2F04-CE44-8699-ED2DE424CB45}"/>
              </a:ext>
            </a:extLst>
          </p:cNvPr>
          <p:cNvSpPr/>
          <p:nvPr userDrawn="1"/>
        </p:nvSpPr>
        <p:spPr>
          <a:xfrm>
            <a:off x="0" y="-1"/>
            <a:ext cx="12192000" cy="342899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DBEE715-5791-F048-9416-49E98CD6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71611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74EF8AF-37E2-414C-A114-F7420B0077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896" y="832104"/>
            <a:ext cx="11041466" cy="2357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20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D711F6-2D4A-5F48-841F-7D3D77D9EC8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61EBB3C9-F565-1B74-21D3-03B85EA72C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83701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with text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174AF19-2F04-CE44-8699-ED2DE424CB45}"/>
              </a:ext>
            </a:extLst>
          </p:cNvPr>
          <p:cNvSpPr/>
          <p:nvPr userDrawn="1"/>
        </p:nvSpPr>
        <p:spPr>
          <a:xfrm>
            <a:off x="0" y="-1"/>
            <a:ext cx="12192000" cy="342899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DBEE715-5791-F048-9416-49E98CD6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71611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74EF8AF-37E2-414C-A114-F7420B0077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896" y="832104"/>
            <a:ext cx="11041466" cy="2357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20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D711F6-2D4A-5F48-841F-7D3D77D9EC8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E7A34A3B-DAD6-8340-9A21-8F1B221CF5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92969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with text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174AF19-2F04-CE44-8699-ED2DE424CB45}"/>
              </a:ext>
            </a:extLst>
          </p:cNvPr>
          <p:cNvSpPr/>
          <p:nvPr userDrawn="1"/>
        </p:nvSpPr>
        <p:spPr>
          <a:xfrm>
            <a:off x="0" y="-1"/>
            <a:ext cx="12192000" cy="342899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02B12783-095D-B053-B0E7-EB2459705CC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DBEE715-5791-F048-9416-49E98CD6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71611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74EF8AF-37E2-414C-A114-F7420B0077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896" y="832104"/>
            <a:ext cx="11041466" cy="2357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20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D711F6-2D4A-5F48-841F-7D3D77D9EC8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293910075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; title &amp; others - image or text remainder image or bulleted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5"/>
            <a:ext cx="6096000" cy="3429001"/>
          </a:xfrm>
          <a:solidFill>
            <a:srgbClr val="0530AD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6083809" y="0"/>
            <a:ext cx="3044952" cy="342899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92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8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70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9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522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9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3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730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6077713" y="3424673"/>
            <a:ext cx="6095998" cy="3429002"/>
          </a:xfrm>
          <a:prstGeom prst="rect">
            <a:avLst/>
          </a:prstGeom>
          <a:solidFill>
            <a:srgbClr val="061F80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92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8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70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9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522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9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3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730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1" y="3429001"/>
            <a:ext cx="6095999" cy="3429000"/>
          </a:xfrm>
          <a:prstGeom prst="rect">
            <a:avLst/>
          </a:prstGeom>
          <a:solidFill>
            <a:schemeClr val="tx1"/>
          </a:solidFill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92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8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70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9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522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9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3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730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9125712" y="-5"/>
            <a:ext cx="3054096" cy="3428998"/>
          </a:xfrm>
          <a:prstGeom prst="rect">
            <a:avLst/>
          </a:prstGeom>
          <a:solidFill>
            <a:srgbClr val="0530AD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92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8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70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9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522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9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3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730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23ADD54-6398-4141-8062-DF36139F6FB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17839528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19D4075E-60E0-45EE-94F9-39ED7AE3312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1635470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2021 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and black logo">
            <a:extLst>
              <a:ext uri="{FF2B5EF4-FFF2-40B4-BE49-F238E27FC236}">
                <a16:creationId xmlns:a16="http://schemas.microsoft.com/office/drawing/2014/main" id="{99934ED3-63BE-CC66-4363-2B65BC685E7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3703569" y="2566440"/>
            <a:ext cx="4797634" cy="173890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51" y="6273803"/>
            <a:ext cx="695452" cy="281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001661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2021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s-419" sz="10000" b="1" dirty="0">
                <a:solidFill>
                  <a:srgbClr val="FFFFFF"/>
                </a:solidFill>
                <a:latin typeface="+mj-lt"/>
                <a:cs typeface="Arial"/>
              </a:rPr>
              <a:t>IBM i</a:t>
            </a:r>
            <a:endParaRPr lang="en-US" sz="10000" b="1" dirty="0">
              <a:solidFill>
                <a:srgbClr val="FFFFFF"/>
              </a:solidFill>
              <a:latin typeface="+mj-lt"/>
              <a:cs typeface="Arial"/>
            </a:endParaRPr>
          </a:p>
        </p:txBody>
      </p:sp>
      <p:pic>
        <p:nvPicPr>
          <p:cNvPr id="5" name="Picture 4" descr="A blue and black logo&#10;&#10;Description automatically generated">
            <a:extLst>
              <a:ext uri="{FF2B5EF4-FFF2-40B4-BE49-F238E27FC236}">
                <a16:creationId xmlns:a16="http://schemas.microsoft.com/office/drawing/2014/main" id="{89C50A89-777F-E8D1-8B68-DE734E799D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7548113" y="2893514"/>
            <a:ext cx="3295291" cy="1194377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304802" y="896176"/>
            <a:ext cx="5486401" cy="124971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Presentation 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51" y="6273803"/>
            <a:ext cx="695452" cy="281940"/>
          </a:xfrm>
          <a:prstGeom prst="rect">
            <a:avLst/>
          </a:prstGeom>
        </p:spPr>
      </p:pic>
      <p:sp>
        <p:nvSpPr>
          <p:cNvPr id="6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304033" y="3344843"/>
            <a:ext cx="4974263" cy="4359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FontTx/>
              <a:buNone/>
              <a:defRPr baseline="0"/>
            </a:lvl1pPr>
          </a:lstStyle>
          <a:p>
            <a:pPr lvl="0"/>
            <a:r>
              <a:rPr lang="en-US" dirty="0"/>
              <a:t>Click to Add Your Name, title, email, </a:t>
            </a:r>
            <a:r>
              <a:rPr lang="en-US" dirty="0" err="1"/>
              <a:t>etc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9F9E90-2CBC-160C-A456-B82ED3D2D56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392505D-A251-513B-678F-113E1A0F6F90}"/>
              </a:ext>
            </a:extLst>
          </p:cNvPr>
          <p:cNvGrpSpPr/>
          <p:nvPr userDrawn="1"/>
        </p:nvGrpSpPr>
        <p:grpSpPr>
          <a:xfrm>
            <a:off x="7496358" y="2661422"/>
            <a:ext cx="3209018" cy="1711886"/>
            <a:chOff x="7496358" y="2661422"/>
            <a:chExt cx="3209018" cy="171188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250A946-A653-4AE0-F012-EB243CB60DB9}"/>
                </a:ext>
              </a:extLst>
            </p:cNvPr>
            <p:cNvSpPr txBox="1"/>
            <p:nvPr userDrawn="1"/>
          </p:nvSpPr>
          <p:spPr>
            <a:xfrm>
              <a:off x="10215827" y="2665148"/>
              <a:ext cx="489549" cy="17081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s-419" sz="10500" b="1" dirty="0">
                  <a:solidFill>
                    <a:schemeClr val="bg2"/>
                  </a:solidFill>
                  <a:latin typeface="+mj-lt"/>
                  <a:cs typeface="Arial"/>
                </a:rPr>
                <a:t>i</a:t>
              </a:r>
              <a:endParaRPr lang="en-US" sz="10500" dirty="0">
                <a:solidFill>
                  <a:schemeClr val="bg2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D801E53-4495-DCBB-B55C-35323C3C0011}"/>
                </a:ext>
              </a:extLst>
            </p:cNvPr>
            <p:cNvSpPr txBox="1"/>
            <p:nvPr userDrawn="1"/>
          </p:nvSpPr>
          <p:spPr>
            <a:xfrm>
              <a:off x="7496358" y="2661422"/>
              <a:ext cx="2889846" cy="17081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s-419" sz="10500" b="1" dirty="0">
                  <a:solidFill>
                    <a:schemeClr val="bg2"/>
                  </a:solidFill>
                  <a:latin typeface="+mj-lt"/>
                  <a:cs typeface="Arial"/>
                </a:rPr>
                <a:t>IBM</a:t>
              </a:r>
              <a:endParaRPr lang="en-US" sz="10500" dirty="0">
                <a:solidFill>
                  <a:schemeClr val="bg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9532833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2021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s-419" sz="10000" b="1" dirty="0">
                <a:solidFill>
                  <a:srgbClr val="FFFFFF"/>
                </a:solidFill>
                <a:latin typeface="+mj-lt"/>
                <a:cs typeface="Arial"/>
              </a:rPr>
              <a:t>IBM i</a:t>
            </a:r>
            <a:endParaRPr lang="en-US" sz="10000" b="1" dirty="0">
              <a:solidFill>
                <a:srgbClr val="FFFFFF"/>
              </a:solidFill>
              <a:latin typeface="+mj-lt"/>
              <a:cs typeface="Arial"/>
            </a:endParaRPr>
          </a:p>
        </p:txBody>
      </p:sp>
      <p:pic>
        <p:nvPicPr>
          <p:cNvPr id="5" name="Picture 4" descr="A blue and black logo&#10;&#10;Description automatically generated">
            <a:extLst>
              <a:ext uri="{FF2B5EF4-FFF2-40B4-BE49-F238E27FC236}">
                <a16:creationId xmlns:a16="http://schemas.microsoft.com/office/drawing/2014/main" id="{89C50A89-777F-E8D1-8B68-DE734E799D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7548113" y="2893514"/>
            <a:ext cx="3295291" cy="1194377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304802" y="896176"/>
            <a:ext cx="5486401" cy="124971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Presentation 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51" y="6273803"/>
            <a:ext cx="695452" cy="281940"/>
          </a:xfrm>
          <a:prstGeom prst="rect">
            <a:avLst/>
          </a:prstGeom>
        </p:spPr>
      </p:pic>
      <p:sp>
        <p:nvSpPr>
          <p:cNvPr id="6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304033" y="3344843"/>
            <a:ext cx="4974263" cy="4359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FontTx/>
              <a:buNone/>
              <a:defRPr baseline="0"/>
            </a:lvl1pPr>
          </a:lstStyle>
          <a:p>
            <a:pPr lvl="0"/>
            <a:r>
              <a:rPr lang="en-US" dirty="0"/>
              <a:t>Click to Add Your Name, title, email, </a:t>
            </a:r>
            <a:r>
              <a:rPr lang="en-US" dirty="0" err="1"/>
              <a:t>etc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9F9E90-2CBC-160C-A456-B82ED3D2D56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5200216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2021 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and black logo">
            <a:extLst>
              <a:ext uri="{FF2B5EF4-FFF2-40B4-BE49-F238E27FC236}">
                <a16:creationId xmlns:a16="http://schemas.microsoft.com/office/drawing/2014/main" id="{99934ED3-63BE-CC66-4363-2B65BC685E7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3703569" y="2566440"/>
            <a:ext cx="4797634" cy="173890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51" y="6273803"/>
            <a:ext cx="695452" cy="281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618998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logo&#10;&#10;Description automatically generated">
            <a:extLst>
              <a:ext uri="{FF2B5EF4-FFF2-40B4-BE49-F238E27FC236}">
                <a16:creationId xmlns:a16="http://schemas.microsoft.com/office/drawing/2014/main" id="{B166FE9A-3B18-993C-5870-62E8D9E355C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8812" y="221657"/>
            <a:ext cx="10210800" cy="442486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4865364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05DBFBB-BC6D-5E1D-D329-DD5B1CEB544E}"/>
              </a:ext>
            </a:extLst>
          </p:cNvPr>
          <p:cNvGrpSpPr/>
          <p:nvPr userDrawn="1"/>
        </p:nvGrpSpPr>
        <p:grpSpPr>
          <a:xfrm>
            <a:off x="10434121" y="110332"/>
            <a:ext cx="1425575" cy="665446"/>
            <a:chOff x="7456610" y="2652369"/>
            <a:chExt cx="3129524" cy="66544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5C5F89C-D380-D8F2-FDD0-92C762B451E8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6584" y="2656095"/>
              <a:ext cx="489550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tx1"/>
                  </a:solidFill>
                  <a:latin typeface="+mj-lt"/>
                  <a:cs typeface="Arial"/>
                </a:rPr>
                <a:t>i</a:t>
              </a:r>
              <a:endParaRPr lang="en-US" sz="3700" dirty="0">
                <a:solidFill>
                  <a:schemeClr val="tx1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1329217-6707-34A0-4A67-5D6D06DCAE1A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56610" y="2652369"/>
              <a:ext cx="2889846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tx1"/>
                  </a:solidFill>
                  <a:latin typeface="+mj-lt"/>
                  <a:cs typeface="Arial"/>
                </a:rPr>
                <a:t>IBM</a:t>
              </a:r>
              <a:endParaRPr lang="en-US" sz="3700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8812" y="221657"/>
            <a:ext cx="10210800" cy="442486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7546088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Single Bulleted list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and black logo&#10;&#10;Description automatically generated">
            <a:extLst>
              <a:ext uri="{FF2B5EF4-FFF2-40B4-BE49-F238E27FC236}">
                <a16:creationId xmlns:a16="http://schemas.microsoft.com/office/drawing/2014/main" id="{A14FDAC8-398B-22BE-304A-9EE36589FF6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8385" y="219944"/>
            <a:ext cx="10189853" cy="36646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08385" y="834999"/>
            <a:ext cx="10972800" cy="523384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 b="0" i="0">
                <a:latin typeface="Arial"/>
                <a:cs typeface="Arial"/>
              </a:defRPr>
            </a:lvl1pPr>
            <a:lvl2pPr marL="740664" indent="-228600">
              <a:lnSpc>
                <a:spcPct val="100000"/>
              </a:lnSpc>
              <a:defRPr sz="1800" b="0" i="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 b="0" i="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 b="0" i="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81972745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Single Bulleted list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12302C4-77E2-CE95-3EA8-3B389755DA3D}"/>
              </a:ext>
            </a:extLst>
          </p:cNvPr>
          <p:cNvGrpSpPr/>
          <p:nvPr userDrawn="1"/>
        </p:nvGrpSpPr>
        <p:grpSpPr>
          <a:xfrm>
            <a:off x="10434121" y="110332"/>
            <a:ext cx="1425575" cy="665446"/>
            <a:chOff x="7456610" y="2652369"/>
            <a:chExt cx="3129524" cy="66544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434BAEE-3A28-F884-AF96-DBBF1B69BE87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6584" y="2656095"/>
              <a:ext cx="489550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tx1"/>
                  </a:solidFill>
                  <a:latin typeface="+mj-lt"/>
                  <a:cs typeface="Arial"/>
                </a:rPr>
                <a:t>i</a:t>
              </a:r>
              <a:endParaRPr lang="en-US" sz="3700" dirty="0">
                <a:solidFill>
                  <a:schemeClr val="tx1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852D85F-08A9-37F3-2034-C9A5666FCB80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56610" y="2652369"/>
              <a:ext cx="2889846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tx1"/>
                  </a:solidFill>
                  <a:latin typeface="+mj-lt"/>
                  <a:cs typeface="Arial"/>
                </a:rPr>
                <a:t>IBM</a:t>
              </a:r>
              <a:endParaRPr lang="en-US" sz="3700" dirty="0">
                <a:solidFill>
                  <a:schemeClr val="tx1"/>
                </a:solidFill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8385" y="219944"/>
            <a:ext cx="10189853" cy="36646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08385" y="834999"/>
            <a:ext cx="10972800" cy="523384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 b="0" i="0">
                <a:latin typeface="Arial"/>
                <a:cs typeface="Arial"/>
              </a:defRPr>
            </a:lvl1pPr>
            <a:lvl2pPr marL="740664" indent="-228600">
              <a:lnSpc>
                <a:spcPct val="100000"/>
              </a:lnSpc>
              <a:defRPr sz="1800" b="0" i="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 b="0" i="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 b="0" i="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85646462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2 bulleted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and black logo&#10;&#10;Description automatically generated">
            <a:extLst>
              <a:ext uri="{FF2B5EF4-FFF2-40B4-BE49-F238E27FC236}">
                <a16:creationId xmlns:a16="http://schemas.microsoft.com/office/drawing/2014/main" id="{FF571AA8-56E7-1C80-9799-CEBC3CCEC6B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6" y="223103"/>
            <a:ext cx="10180313" cy="41563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293689" y="832103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42891928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 bulleted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3331627-CC68-639B-C277-A82A3876930D}"/>
              </a:ext>
            </a:extLst>
          </p:cNvPr>
          <p:cNvGrpSpPr/>
          <p:nvPr userDrawn="1"/>
        </p:nvGrpSpPr>
        <p:grpSpPr>
          <a:xfrm>
            <a:off x="10434121" y="110332"/>
            <a:ext cx="1425575" cy="665446"/>
            <a:chOff x="7456610" y="2652369"/>
            <a:chExt cx="3129524" cy="66544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84A6800-39C4-8499-7955-74B23768AF6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6584" y="2656095"/>
              <a:ext cx="489550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tx1"/>
                  </a:solidFill>
                  <a:latin typeface="+mj-lt"/>
                  <a:cs typeface="Arial"/>
                </a:rPr>
                <a:t>i</a:t>
              </a:r>
              <a:endParaRPr lang="en-US" sz="3700" dirty="0">
                <a:solidFill>
                  <a:schemeClr val="tx1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4C38FA7-C87C-BD18-19AE-1E3930DCF45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56610" y="2652369"/>
              <a:ext cx="2889846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tx1"/>
                  </a:solidFill>
                  <a:latin typeface="+mj-lt"/>
                  <a:cs typeface="Arial"/>
                </a:rPr>
                <a:t>IBM</a:t>
              </a:r>
              <a:endParaRPr lang="en-US" sz="3700" dirty="0">
                <a:solidFill>
                  <a:schemeClr val="tx1"/>
                </a:solidFill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6" y="223103"/>
            <a:ext cx="10180313" cy="41563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293689" y="832103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432177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DA1B650E-A408-869F-FB85-CCF621260D8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6334" y="33764"/>
            <a:ext cx="1213530" cy="71708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27302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ulleted list left, image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E404AE-3037-EA4C-8316-CDEF47086DC5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791200" y="0"/>
            <a:ext cx="6400800" cy="6858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Insert image here</a:t>
            </a:r>
          </a:p>
        </p:txBody>
      </p:sp>
      <p:pic>
        <p:nvPicPr>
          <p:cNvPr id="2" name="Picture 1" descr="A blue and black logo&#10;&#10;Description automatically generated">
            <a:extLst>
              <a:ext uri="{FF2B5EF4-FFF2-40B4-BE49-F238E27FC236}">
                <a16:creationId xmlns:a16="http://schemas.microsoft.com/office/drawing/2014/main" id="{07062911-9D4D-ECDF-5F7F-9B101CF08C6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6"/>
            <a:ext cx="5480303" cy="3881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348499" cy="5786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05939329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bulleted list left, image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E404AE-3037-EA4C-8316-CDEF47086DC5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791200" y="0"/>
            <a:ext cx="6400800" cy="6858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Insert image here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CAC47BB-0D36-2A4D-4F5A-B1A955A76DA2}"/>
              </a:ext>
            </a:extLst>
          </p:cNvPr>
          <p:cNvGrpSpPr/>
          <p:nvPr userDrawn="1"/>
        </p:nvGrpSpPr>
        <p:grpSpPr>
          <a:xfrm>
            <a:off x="10434121" y="110332"/>
            <a:ext cx="1425575" cy="665446"/>
            <a:chOff x="7456610" y="2652369"/>
            <a:chExt cx="3129524" cy="66544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E13E471-0864-9FE8-C77D-9D9E506C8A8A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6584" y="2656095"/>
              <a:ext cx="489550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tx1"/>
                  </a:solidFill>
                  <a:latin typeface="+mj-lt"/>
                  <a:cs typeface="Arial"/>
                </a:rPr>
                <a:t>i</a:t>
              </a:r>
              <a:endParaRPr lang="en-US" sz="3700" dirty="0">
                <a:solidFill>
                  <a:schemeClr val="tx1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3446C37-E660-EF10-727A-D9199FB4BE43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56610" y="2652369"/>
              <a:ext cx="2889846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tx1"/>
                  </a:solidFill>
                  <a:latin typeface="+mj-lt"/>
                  <a:cs typeface="Arial"/>
                </a:rPr>
                <a:t>IBM</a:t>
              </a:r>
              <a:endParaRPr lang="en-US" sz="3700" dirty="0">
                <a:solidFill>
                  <a:schemeClr val="tx1"/>
                </a:solidFill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6"/>
            <a:ext cx="5480303" cy="3881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348499" cy="5786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92683375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IBM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 descr="ibm_gry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4604" y="2914870"/>
            <a:ext cx="1730144" cy="70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123768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3F93212-52AA-6E42-90F9-2D18C280B9D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4" name="Picture 3" descr="A blue and black logo&#10;&#10;Description automatically generated">
            <a:extLst>
              <a:ext uri="{FF2B5EF4-FFF2-40B4-BE49-F238E27FC236}">
                <a16:creationId xmlns:a16="http://schemas.microsoft.com/office/drawing/2014/main" id="{5A228465-C92B-846F-6571-9DDB3BEE92E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091092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09A50F2-F0FB-80EB-4BEA-4F482BACDE74}"/>
              </a:ext>
            </a:extLst>
          </p:cNvPr>
          <p:cNvGrpSpPr/>
          <p:nvPr userDrawn="1"/>
        </p:nvGrpSpPr>
        <p:grpSpPr>
          <a:xfrm>
            <a:off x="10434122" y="110332"/>
            <a:ext cx="1425574" cy="665446"/>
            <a:chOff x="7456612" y="2652369"/>
            <a:chExt cx="3129522" cy="66544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66581EF-B71B-272D-F210-041535D2CA8B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6584" y="2656095"/>
              <a:ext cx="489550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31ECFE4-B819-2BA9-D1A0-0D53ECEDA988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56610" y="2652369"/>
              <a:ext cx="2889846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IBM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A3F93212-52AA-6E42-90F9-2D18C280B9D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684736404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with 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4" name="Picture 3" descr="A blue and black logo&#10;&#10;Description automatically generated">
            <a:extLst>
              <a:ext uri="{FF2B5EF4-FFF2-40B4-BE49-F238E27FC236}">
                <a16:creationId xmlns:a16="http://schemas.microsoft.com/office/drawing/2014/main" id="{CC68E60C-26FE-5573-D46A-CDA518BBA94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690448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ck with 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8F5001D-59DF-35DE-634A-078D0477655F}"/>
              </a:ext>
            </a:extLst>
          </p:cNvPr>
          <p:cNvGrpSpPr/>
          <p:nvPr userDrawn="1"/>
        </p:nvGrpSpPr>
        <p:grpSpPr>
          <a:xfrm>
            <a:off x="10434122" y="110332"/>
            <a:ext cx="1425574" cy="665446"/>
            <a:chOff x="7456612" y="2652369"/>
            <a:chExt cx="3129522" cy="66544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0C36C12-861D-0A25-AF4D-41A52EE0C4D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6584" y="2656095"/>
              <a:ext cx="489550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5D29803-7359-0D59-E94A-75591130FBAF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56610" y="2652369"/>
              <a:ext cx="2889846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IBM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</p:grp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492791725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0C2204A0-77F8-AF40-BF6C-2FB507C5818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4" name="Picture 3" descr="A blue and black logo&#10;&#10;Description automatically generated">
            <a:extLst>
              <a:ext uri="{FF2B5EF4-FFF2-40B4-BE49-F238E27FC236}">
                <a16:creationId xmlns:a16="http://schemas.microsoft.com/office/drawing/2014/main" id="{C8AD97A1-173F-12BC-27B5-811B2357594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900632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AF6D441-9CE3-578C-E671-E04D34F46230}"/>
              </a:ext>
            </a:extLst>
          </p:cNvPr>
          <p:cNvGrpSpPr/>
          <p:nvPr userDrawn="1"/>
        </p:nvGrpSpPr>
        <p:grpSpPr>
          <a:xfrm>
            <a:off x="10434122" y="110332"/>
            <a:ext cx="1425574" cy="665446"/>
            <a:chOff x="7456612" y="2652369"/>
            <a:chExt cx="3129522" cy="66544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B5EAA75-3DB0-2D94-0689-6A1F31F344B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6584" y="2656095"/>
              <a:ext cx="489550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53B848F-7890-24CE-B5FC-B8976A027E00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56610" y="2652369"/>
              <a:ext cx="2889846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IBM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</p:grp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0C2204A0-77F8-AF40-BF6C-2FB507C5818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876575087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 bulleted lists, 1st bullet b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23103"/>
            <a:ext cx="10261309" cy="526571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400800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>
                <a:latin typeface="Arial"/>
                <a:cs typeface="Arial"/>
              </a:defRPr>
            </a:lvl1pPr>
            <a:lvl2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8418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9532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12602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 i="0" baseline="0">
                <a:latin typeface="Arial"/>
                <a:cs typeface="Arial"/>
              </a:defRPr>
            </a:lvl1pPr>
            <a:lvl2pPr marL="230706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2914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33926" indent="-22435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07098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" name="Picture 3" descr="A blue and black logo&#10;&#10;Description automatically generated">
            <a:extLst>
              <a:ext uri="{FF2B5EF4-FFF2-40B4-BE49-F238E27FC236}">
                <a16:creationId xmlns:a16="http://schemas.microsoft.com/office/drawing/2014/main" id="{DB0D9BF1-12A7-8A5A-0F9F-3AFD3E6FBFD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2382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A33B78CF-3A51-1266-DFC6-C69FCFB6350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119650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2 bulleted lists, 1st bullet b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CECF6FD-B38A-B8F9-45A4-6FF678F3C74B}"/>
              </a:ext>
            </a:extLst>
          </p:cNvPr>
          <p:cNvGrpSpPr/>
          <p:nvPr userDrawn="1"/>
        </p:nvGrpSpPr>
        <p:grpSpPr>
          <a:xfrm>
            <a:off x="10434121" y="110332"/>
            <a:ext cx="1425575" cy="665446"/>
            <a:chOff x="7456610" y="2652369"/>
            <a:chExt cx="3129524" cy="66544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AD8C30A-BF17-9A4E-63DE-DF98AC8D0831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6584" y="2656095"/>
              <a:ext cx="489550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tx1"/>
                  </a:solidFill>
                  <a:latin typeface="+mj-lt"/>
                  <a:cs typeface="Arial"/>
                </a:rPr>
                <a:t>i</a:t>
              </a:r>
              <a:endParaRPr lang="en-US" sz="3700" dirty="0">
                <a:solidFill>
                  <a:schemeClr val="tx1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8D9F9C0-1C15-3A93-2CAB-77A1A2B9E689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56610" y="2652369"/>
              <a:ext cx="2889846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tx1"/>
                  </a:solidFill>
                  <a:latin typeface="+mj-lt"/>
                  <a:cs typeface="Arial"/>
                </a:rPr>
                <a:t>IBM</a:t>
              </a:r>
              <a:endParaRPr lang="en-US" sz="3700" dirty="0">
                <a:solidFill>
                  <a:schemeClr val="tx1"/>
                </a:solidFill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23103"/>
            <a:ext cx="10261309" cy="526571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400800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>
                <a:latin typeface="Arial"/>
                <a:cs typeface="Arial"/>
              </a:defRPr>
            </a:lvl1pPr>
            <a:lvl2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8418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9532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12602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 i="0" baseline="0">
                <a:latin typeface="Arial"/>
                <a:cs typeface="Arial"/>
              </a:defRPr>
            </a:lvl1pPr>
            <a:lvl2pPr marL="230706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2914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33926" indent="-22435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07098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21570356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title bar &amp; image &amp; black inser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-2" y="-1501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6853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67BE2597-090E-994C-8A4C-1B9CD4D51AF4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6073A81-F155-674F-A008-156E5E806C9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8698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7" name="Picture 6" descr="A blue and black logo&#10;&#10;Description automatically generated">
            <a:extLst>
              <a:ext uri="{FF2B5EF4-FFF2-40B4-BE49-F238E27FC236}">
                <a16:creationId xmlns:a16="http://schemas.microsoft.com/office/drawing/2014/main" id="{427BA538-D0D4-2697-AC64-B3295C17311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50327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ck title bar &amp; image &amp; black inser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-2" y="-1501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6853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67BE2597-090E-994C-8A4C-1B9CD4D51AF4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6073A81-F155-674F-A008-156E5E806C9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8698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7" name="Picture 6" descr="A blue and black logo&#10;&#10;Description automatically generated">
            <a:extLst>
              <a:ext uri="{FF2B5EF4-FFF2-40B4-BE49-F238E27FC236}">
                <a16:creationId xmlns:a16="http://schemas.microsoft.com/office/drawing/2014/main" id="{427BA538-D0D4-2697-AC64-B3295C17311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B2F62DEF-C695-2786-B35F-7C1E51A5926F}"/>
              </a:ext>
            </a:extLst>
          </p:cNvPr>
          <p:cNvGrpSpPr/>
          <p:nvPr userDrawn="1"/>
        </p:nvGrpSpPr>
        <p:grpSpPr>
          <a:xfrm>
            <a:off x="10434122" y="110332"/>
            <a:ext cx="1425574" cy="665446"/>
            <a:chOff x="7456612" y="2652369"/>
            <a:chExt cx="3129522" cy="66544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8EA9FD3-805D-5C53-96BD-F5D927D64C8F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6584" y="2656095"/>
              <a:ext cx="489550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96F858A-7235-3432-CA26-53259499EB84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56610" y="2652369"/>
              <a:ext cx="2889846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IBM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87333649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ck title bar &amp; image &amp; black inser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0" y="-2189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6855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1B30FB2-6C47-774D-B329-4B3536A0C5B5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72198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A8F1C1F-BCF4-E340-8E09-158FE4A3E16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7106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8" name="Picture 7" descr="A blue and black logo&#10;&#10;Description automatically generated">
            <a:extLst>
              <a:ext uri="{FF2B5EF4-FFF2-40B4-BE49-F238E27FC236}">
                <a16:creationId xmlns:a16="http://schemas.microsoft.com/office/drawing/2014/main" id="{34906EC3-A3EA-96FD-E9EA-8765BAC05B4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271012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title bar &amp; image &amp; black inser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0" y="0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6855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1B30FB2-6C47-774D-B329-4B3536A0C5B5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72198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A8F1C1F-BCF4-E340-8E09-158FE4A3E16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7106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FBF3D68-7377-58C7-7BB3-F949F254C4DA}"/>
              </a:ext>
            </a:extLst>
          </p:cNvPr>
          <p:cNvGrpSpPr/>
          <p:nvPr userDrawn="1"/>
        </p:nvGrpSpPr>
        <p:grpSpPr>
          <a:xfrm>
            <a:off x="10434122" y="110332"/>
            <a:ext cx="1425574" cy="665446"/>
            <a:chOff x="7456612" y="2652369"/>
            <a:chExt cx="3129522" cy="66544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B3AAA65-25FE-139C-5249-EED96CE3CF4F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6584" y="2656095"/>
              <a:ext cx="489550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5255207-B581-0E67-26E9-66EC8F7ED8C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56610" y="2652369"/>
              <a:ext cx="2889846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IBM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15896253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ck title bar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5">
            <a:extLst>
              <a:ext uri="{FF2B5EF4-FFF2-40B4-BE49-F238E27FC236}">
                <a16:creationId xmlns:a16="http://schemas.microsoft.com/office/drawing/2014/main" id="{4B73CFD5-0323-6C48-B201-6204E629B9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-1"/>
            <a:ext cx="12191999" cy="1056070"/>
          </a:xfrm>
          <a:solidFill>
            <a:schemeClr val="tx1"/>
          </a:solidFill>
        </p:spPr>
        <p:txBody>
          <a:bodyPr lIns="304792" tIns="268217" rIns="304792" bIns="304792"/>
          <a:lstStyle>
            <a:lvl1pPr>
              <a:defRPr sz="28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-1" y="1056069"/>
            <a:ext cx="12192001" cy="5801931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5103173-E8DB-D32C-0379-E7184DFA10B6}"/>
              </a:ext>
            </a:extLst>
          </p:cNvPr>
          <p:cNvGrpSpPr/>
          <p:nvPr userDrawn="1"/>
        </p:nvGrpSpPr>
        <p:grpSpPr>
          <a:xfrm>
            <a:off x="10434122" y="110332"/>
            <a:ext cx="1425574" cy="665446"/>
            <a:chOff x="7456612" y="2652369"/>
            <a:chExt cx="3129522" cy="66544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7D3205F-E6B3-C022-AD55-4487613581F0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6584" y="2656095"/>
              <a:ext cx="489550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508DA6C-145D-1254-F90F-4AB79D6D45BB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56610" y="2652369"/>
              <a:ext cx="2889846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IBM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64988558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ck title bar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5">
            <a:extLst>
              <a:ext uri="{FF2B5EF4-FFF2-40B4-BE49-F238E27FC236}">
                <a16:creationId xmlns:a16="http://schemas.microsoft.com/office/drawing/2014/main" id="{4B73CFD5-0323-6C48-B201-6204E629B9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-1"/>
            <a:ext cx="12192001" cy="1056070"/>
          </a:xfrm>
          <a:solidFill>
            <a:schemeClr val="tx1"/>
          </a:solidFill>
        </p:spPr>
        <p:txBody>
          <a:bodyPr lIns="304792" tIns="268217" rIns="304792" bIns="304792"/>
          <a:lstStyle>
            <a:lvl1pPr>
              <a:defRPr sz="28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pic>
        <p:nvPicPr>
          <p:cNvPr id="2" name="Picture 1" descr="A blue and black logo&#10;&#10;Description automatically generated">
            <a:extLst>
              <a:ext uri="{FF2B5EF4-FFF2-40B4-BE49-F238E27FC236}">
                <a16:creationId xmlns:a16="http://schemas.microsoft.com/office/drawing/2014/main" id="{DF99B876-C749-CF7A-27AC-AFC29EE2EE9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-1" y="1056069"/>
            <a:ext cx="12192001" cy="5801931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674025606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6126480" y="0"/>
            <a:ext cx="3044952" cy="342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9171432" y="0"/>
            <a:ext cx="3054096" cy="3429000"/>
          </a:xfrm>
          <a:prstGeom prst="rect">
            <a:avLst/>
          </a:prstGeom>
          <a:solidFill>
            <a:srgbClr val="061F80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6126480" y="3429000"/>
            <a:ext cx="6099048" cy="3429000"/>
          </a:xfrm>
          <a:prstGeom prst="rect">
            <a:avLst/>
          </a:prstGeom>
          <a:solidFill>
            <a:srgbClr val="0530AD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8F83DBD2-00A3-854E-96F6-5E38FF4C0458}"/>
              </a:ext>
            </a:extLst>
          </p:cNvPr>
          <p:cNvSpPr txBox="1">
            <a:spLocks/>
          </p:cNvSpPr>
          <p:nvPr userDrawn="1"/>
        </p:nvSpPr>
        <p:spPr>
          <a:xfrm>
            <a:off x="310897" y="219456"/>
            <a:ext cx="5480303" cy="3881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dirty="0"/>
              <a:t>Click to edit Slide Title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AA9F01EB-A423-5742-9F6B-9BD2B204E81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348499" cy="5786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80580290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6131052" y="-1"/>
            <a:ext cx="3044952" cy="342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9181881" y="-1"/>
            <a:ext cx="3054096" cy="3429000"/>
          </a:xfrm>
          <a:prstGeom prst="rect">
            <a:avLst/>
          </a:prstGeom>
          <a:solidFill>
            <a:srgbClr val="061F80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6126480" y="3429000"/>
            <a:ext cx="6099048" cy="3429000"/>
          </a:xfrm>
          <a:prstGeom prst="rect">
            <a:avLst/>
          </a:prstGeom>
          <a:solidFill>
            <a:srgbClr val="0530AD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2C2BC28-3D8F-4848-85C9-A1B154F68C80}"/>
              </a:ext>
            </a:extLst>
          </p:cNvPr>
          <p:cNvSpPr/>
          <p:nvPr userDrawn="1"/>
        </p:nvSpPr>
        <p:spPr>
          <a:xfrm>
            <a:off x="0" y="-1"/>
            <a:ext cx="6126480" cy="6858001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6D1B323F-CBFC-9F4D-B6C1-905775A4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7" y="219456"/>
            <a:ext cx="5477256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D0A69A66-003D-5B41-8BAF-49BF0C0C8DC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10896" y="832104"/>
            <a:ext cx="5477256" cy="560320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ED73F77-936A-0D42-BF6B-FA42F36D0C9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2300914394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title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3429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" name="Picture 3" descr="A black and white logo&#10;&#10;Description automatically generated">
            <a:extLst>
              <a:ext uri="{FF2B5EF4-FFF2-40B4-BE49-F238E27FC236}">
                <a16:creationId xmlns:a16="http://schemas.microsoft.com/office/drawing/2014/main" id="{EAB59F22-63CC-4768-E836-A0B001D359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404" y="86261"/>
            <a:ext cx="1292265" cy="733252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C6D397-596E-9041-B49E-7725CFE5144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8509406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Single Bulleted list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7A43E6A9-0034-D1A0-F9BA-2CB5F14650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8385" y="219944"/>
            <a:ext cx="10189853" cy="36646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08385" y="834999"/>
            <a:ext cx="10972800" cy="523384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 b="0" i="0">
                <a:latin typeface="Arial"/>
                <a:cs typeface="Arial"/>
              </a:defRPr>
            </a:lvl1pPr>
            <a:lvl2pPr marL="740664" indent="-228600">
              <a:lnSpc>
                <a:spcPct val="100000"/>
              </a:lnSpc>
              <a:defRPr sz="1800" b="0" i="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 b="0" i="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 b="0" i="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28290429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Large title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3429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C6D397-596E-9041-B49E-7725CFE5144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74FEB824-21AB-3145-A3C7-4ADA36A4BA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051407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Large title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3429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8BA616A4-C36A-B95E-9391-9B7E2C0F1F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C6D397-596E-9041-B49E-7725CFE5144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754542194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Large title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3429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C6D397-596E-9041-B49E-7725CFE5144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D27ACF1B-469A-3FCA-68DF-9F5527E4D2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453745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text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174AF19-2F04-CE44-8699-ED2DE424CB45}"/>
              </a:ext>
            </a:extLst>
          </p:cNvPr>
          <p:cNvSpPr/>
          <p:nvPr userDrawn="1"/>
        </p:nvSpPr>
        <p:spPr>
          <a:xfrm>
            <a:off x="0" y="-1"/>
            <a:ext cx="12192000" cy="342899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17" name="Picture 16" descr="A black and white logo&#10;&#10;Description automatically generated">
            <a:extLst>
              <a:ext uri="{FF2B5EF4-FFF2-40B4-BE49-F238E27FC236}">
                <a16:creationId xmlns:a16="http://schemas.microsoft.com/office/drawing/2014/main" id="{810DA460-CE90-2827-09D3-0672C3C315A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404" y="86261"/>
            <a:ext cx="1292265" cy="733252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DBEE715-5791-F048-9416-49E98CD6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71611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74EF8AF-37E2-414C-A114-F7420B0077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896" y="832104"/>
            <a:ext cx="11041466" cy="2357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20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D711F6-2D4A-5F48-841F-7D3D77D9EC8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1987231189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with text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174AF19-2F04-CE44-8699-ED2DE424CB45}"/>
              </a:ext>
            </a:extLst>
          </p:cNvPr>
          <p:cNvSpPr/>
          <p:nvPr userDrawn="1"/>
        </p:nvSpPr>
        <p:spPr>
          <a:xfrm>
            <a:off x="0" y="-1"/>
            <a:ext cx="12192000" cy="342899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DBEE715-5791-F048-9416-49E98CD6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71611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74EF8AF-37E2-414C-A114-F7420B0077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896" y="832104"/>
            <a:ext cx="11041466" cy="2357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20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D711F6-2D4A-5F48-841F-7D3D77D9EC8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61EBB3C9-F565-1B74-21D3-03B85EA72C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927022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with text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174AF19-2F04-CE44-8699-ED2DE424CB45}"/>
              </a:ext>
            </a:extLst>
          </p:cNvPr>
          <p:cNvSpPr/>
          <p:nvPr userDrawn="1"/>
        </p:nvSpPr>
        <p:spPr>
          <a:xfrm>
            <a:off x="0" y="-1"/>
            <a:ext cx="12192000" cy="342899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DBEE715-5791-F048-9416-49E98CD6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71611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74EF8AF-37E2-414C-A114-F7420B0077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896" y="832104"/>
            <a:ext cx="11041466" cy="2357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20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D711F6-2D4A-5F48-841F-7D3D77D9EC8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E7A34A3B-DAD6-8340-9A21-8F1B221CF5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405983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with text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174AF19-2F04-CE44-8699-ED2DE424CB45}"/>
              </a:ext>
            </a:extLst>
          </p:cNvPr>
          <p:cNvSpPr/>
          <p:nvPr userDrawn="1"/>
        </p:nvSpPr>
        <p:spPr>
          <a:xfrm>
            <a:off x="0" y="-1"/>
            <a:ext cx="12192000" cy="342899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02B12783-095D-B053-B0E7-EB2459705CC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DBEE715-5791-F048-9416-49E98CD6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71611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74EF8AF-37E2-414C-A114-F7420B0077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896" y="832104"/>
            <a:ext cx="11041466" cy="2357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20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D711F6-2D4A-5F48-841F-7D3D77D9EC8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646953317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; title &amp; others - image or text remainder image or bulleted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5"/>
            <a:ext cx="6096000" cy="3429001"/>
          </a:xfrm>
          <a:solidFill>
            <a:srgbClr val="0530AD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6083809" y="0"/>
            <a:ext cx="3044952" cy="342899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92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8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70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9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522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9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3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730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6077713" y="3424673"/>
            <a:ext cx="6095998" cy="3429002"/>
          </a:xfrm>
          <a:prstGeom prst="rect">
            <a:avLst/>
          </a:prstGeom>
          <a:solidFill>
            <a:srgbClr val="061F80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92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8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70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9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522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9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3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730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1" y="3429001"/>
            <a:ext cx="6095999" cy="3429000"/>
          </a:xfrm>
          <a:prstGeom prst="rect">
            <a:avLst/>
          </a:prstGeom>
          <a:solidFill>
            <a:schemeClr val="tx1"/>
          </a:solidFill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92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8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70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9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522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9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3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730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9125712" y="-5"/>
            <a:ext cx="3054096" cy="3428998"/>
          </a:xfrm>
          <a:prstGeom prst="rect">
            <a:avLst/>
          </a:prstGeom>
          <a:solidFill>
            <a:srgbClr val="0530AD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92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8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70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9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522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9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3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730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23ADD54-6398-4141-8062-DF36139F6FB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720902612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3E2FD141-8134-F3DB-E476-8FADEF4ACE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79F3420-6D52-3D30-094D-4B781CE6D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81922518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19D4075E-60E0-45EE-94F9-39ED7AE3312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68617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61" Type="http://schemas.openxmlformats.org/officeDocument/2006/relationships/theme" Target="../theme/theme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73.xml"/><Relationship Id="rId18" Type="http://schemas.openxmlformats.org/officeDocument/2006/relationships/slideLayout" Target="../slideLayouts/slideLayout78.xml"/><Relationship Id="rId26" Type="http://schemas.openxmlformats.org/officeDocument/2006/relationships/slideLayout" Target="../slideLayouts/slideLayout86.xml"/><Relationship Id="rId39" Type="http://schemas.openxmlformats.org/officeDocument/2006/relationships/slideLayout" Target="../slideLayouts/slideLayout99.xml"/><Relationship Id="rId21" Type="http://schemas.openxmlformats.org/officeDocument/2006/relationships/slideLayout" Target="../slideLayouts/slideLayout81.xml"/><Relationship Id="rId34" Type="http://schemas.openxmlformats.org/officeDocument/2006/relationships/slideLayout" Target="../slideLayouts/slideLayout94.xml"/><Relationship Id="rId7" Type="http://schemas.openxmlformats.org/officeDocument/2006/relationships/slideLayout" Target="../slideLayouts/slideLayout67.xml"/><Relationship Id="rId12" Type="http://schemas.openxmlformats.org/officeDocument/2006/relationships/slideLayout" Target="../slideLayouts/slideLayout72.xml"/><Relationship Id="rId17" Type="http://schemas.openxmlformats.org/officeDocument/2006/relationships/slideLayout" Target="../slideLayouts/slideLayout77.xml"/><Relationship Id="rId25" Type="http://schemas.openxmlformats.org/officeDocument/2006/relationships/slideLayout" Target="../slideLayouts/slideLayout85.xml"/><Relationship Id="rId33" Type="http://schemas.openxmlformats.org/officeDocument/2006/relationships/slideLayout" Target="../slideLayouts/slideLayout93.xml"/><Relationship Id="rId38" Type="http://schemas.openxmlformats.org/officeDocument/2006/relationships/slideLayout" Target="../slideLayouts/slideLayout98.xml"/><Relationship Id="rId2" Type="http://schemas.openxmlformats.org/officeDocument/2006/relationships/slideLayout" Target="../slideLayouts/slideLayout62.xml"/><Relationship Id="rId16" Type="http://schemas.openxmlformats.org/officeDocument/2006/relationships/slideLayout" Target="../slideLayouts/slideLayout76.xml"/><Relationship Id="rId20" Type="http://schemas.openxmlformats.org/officeDocument/2006/relationships/slideLayout" Target="../slideLayouts/slideLayout80.xml"/><Relationship Id="rId29" Type="http://schemas.openxmlformats.org/officeDocument/2006/relationships/slideLayout" Target="../slideLayouts/slideLayout89.xml"/><Relationship Id="rId1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6.xml"/><Relationship Id="rId11" Type="http://schemas.openxmlformats.org/officeDocument/2006/relationships/slideLayout" Target="../slideLayouts/slideLayout71.xml"/><Relationship Id="rId24" Type="http://schemas.openxmlformats.org/officeDocument/2006/relationships/slideLayout" Target="../slideLayouts/slideLayout84.xml"/><Relationship Id="rId32" Type="http://schemas.openxmlformats.org/officeDocument/2006/relationships/slideLayout" Target="../slideLayouts/slideLayout92.xml"/><Relationship Id="rId37" Type="http://schemas.openxmlformats.org/officeDocument/2006/relationships/slideLayout" Target="../slideLayouts/slideLayout97.xml"/><Relationship Id="rId40" Type="http://schemas.openxmlformats.org/officeDocument/2006/relationships/theme" Target="../theme/theme2.xml"/><Relationship Id="rId5" Type="http://schemas.openxmlformats.org/officeDocument/2006/relationships/slideLayout" Target="../slideLayouts/slideLayout65.xml"/><Relationship Id="rId15" Type="http://schemas.openxmlformats.org/officeDocument/2006/relationships/slideLayout" Target="../slideLayouts/slideLayout75.xml"/><Relationship Id="rId23" Type="http://schemas.openxmlformats.org/officeDocument/2006/relationships/slideLayout" Target="../slideLayouts/slideLayout83.xml"/><Relationship Id="rId28" Type="http://schemas.openxmlformats.org/officeDocument/2006/relationships/slideLayout" Target="../slideLayouts/slideLayout88.xml"/><Relationship Id="rId36" Type="http://schemas.openxmlformats.org/officeDocument/2006/relationships/slideLayout" Target="../slideLayouts/slideLayout96.xml"/><Relationship Id="rId10" Type="http://schemas.openxmlformats.org/officeDocument/2006/relationships/slideLayout" Target="../slideLayouts/slideLayout70.xml"/><Relationship Id="rId19" Type="http://schemas.openxmlformats.org/officeDocument/2006/relationships/slideLayout" Target="../slideLayouts/slideLayout79.xml"/><Relationship Id="rId31" Type="http://schemas.openxmlformats.org/officeDocument/2006/relationships/slideLayout" Target="../slideLayouts/slideLayout91.xml"/><Relationship Id="rId4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9.xml"/><Relationship Id="rId14" Type="http://schemas.openxmlformats.org/officeDocument/2006/relationships/slideLayout" Target="../slideLayouts/slideLayout74.xml"/><Relationship Id="rId22" Type="http://schemas.openxmlformats.org/officeDocument/2006/relationships/slideLayout" Target="../slideLayouts/slideLayout82.xml"/><Relationship Id="rId27" Type="http://schemas.openxmlformats.org/officeDocument/2006/relationships/slideLayout" Target="../slideLayouts/slideLayout87.xml"/><Relationship Id="rId30" Type="http://schemas.openxmlformats.org/officeDocument/2006/relationships/slideLayout" Target="../slideLayouts/slideLayout90.xml"/><Relationship Id="rId35" Type="http://schemas.openxmlformats.org/officeDocument/2006/relationships/slideLayout" Target="../slideLayouts/slideLayout95.xml"/><Relationship Id="rId8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le Placeholder 3">
            <a:extLst>
              <a:ext uri="{FF2B5EF4-FFF2-40B4-BE49-F238E27FC236}">
                <a16:creationId xmlns:a16="http://schemas.microsoft.com/office/drawing/2014/main" id="{FD422022-6CDA-8D45-8A8C-3AD6BBA65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805" y="173339"/>
            <a:ext cx="10515600" cy="4137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2D2955A-E0A9-C941-9DDE-22306C61263F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/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4136885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653" r:id="rId1"/>
    <p:sldLayoutId id="2147486677" r:id="rId2"/>
    <p:sldLayoutId id="2147486618" r:id="rId3"/>
    <p:sldLayoutId id="2147486678" r:id="rId4"/>
    <p:sldLayoutId id="2147486654" r:id="rId5"/>
    <p:sldLayoutId id="2147486641" r:id="rId6"/>
    <p:sldLayoutId id="2147486679" r:id="rId7"/>
    <p:sldLayoutId id="2147486655" r:id="rId8"/>
    <p:sldLayoutId id="2147486619" r:id="rId9"/>
    <p:sldLayoutId id="2147486680" r:id="rId10"/>
    <p:sldLayoutId id="2147486656" r:id="rId11"/>
    <p:sldLayoutId id="2147486620" r:id="rId12"/>
    <p:sldLayoutId id="2147486681" r:id="rId13"/>
    <p:sldLayoutId id="2147486657" r:id="rId14"/>
    <p:sldLayoutId id="2147486621" r:id="rId15"/>
    <p:sldLayoutId id="2147486682" r:id="rId16"/>
    <p:sldLayoutId id="2147486658" r:id="rId17"/>
    <p:sldLayoutId id="2147486622" r:id="rId18"/>
    <p:sldLayoutId id="2147486683" r:id="rId19"/>
    <p:sldLayoutId id="2147486659" r:id="rId20"/>
    <p:sldLayoutId id="2147486623" r:id="rId21"/>
    <p:sldLayoutId id="2147486625" r:id="rId22"/>
    <p:sldLayoutId id="2147486684" r:id="rId23"/>
    <p:sldLayoutId id="2147486669" r:id="rId24"/>
    <p:sldLayoutId id="2147486660" r:id="rId25"/>
    <p:sldLayoutId id="2147486648" r:id="rId26"/>
    <p:sldLayoutId id="2147486685" r:id="rId27"/>
    <p:sldLayoutId id="2147486670" r:id="rId28"/>
    <p:sldLayoutId id="2147486661" r:id="rId29"/>
    <p:sldLayoutId id="2147486651" r:id="rId30"/>
    <p:sldLayoutId id="2147486686" r:id="rId31"/>
    <p:sldLayoutId id="2147486671" r:id="rId32"/>
    <p:sldLayoutId id="2147486662" r:id="rId33"/>
    <p:sldLayoutId id="2147486627" r:id="rId34"/>
    <p:sldLayoutId id="2147486687" r:id="rId35"/>
    <p:sldLayoutId id="2147486663" r:id="rId36"/>
    <p:sldLayoutId id="2147486629" r:id="rId37"/>
    <p:sldLayoutId id="2147486688" r:id="rId38"/>
    <p:sldLayoutId id="2147486672" r:id="rId39"/>
    <p:sldLayoutId id="2147486664" r:id="rId40"/>
    <p:sldLayoutId id="2147486630" r:id="rId41"/>
    <p:sldLayoutId id="2147486689" r:id="rId42"/>
    <p:sldLayoutId id="2147486673" r:id="rId43"/>
    <p:sldLayoutId id="2147486665" r:id="rId44"/>
    <p:sldLayoutId id="2147486639" r:id="rId45"/>
    <p:sldLayoutId id="2147486690" r:id="rId46"/>
    <p:sldLayoutId id="2147486674" r:id="rId47"/>
    <p:sldLayoutId id="2147486666" r:id="rId48"/>
    <p:sldLayoutId id="2147486644" r:id="rId49"/>
    <p:sldLayoutId id="2147486647" r:id="rId50"/>
    <p:sldLayoutId id="2147486642" r:id="rId51"/>
    <p:sldLayoutId id="2147486691" r:id="rId52"/>
    <p:sldLayoutId id="2147486675" r:id="rId53"/>
    <p:sldLayoutId id="2147486667" r:id="rId54"/>
    <p:sldLayoutId id="2147486646" r:id="rId55"/>
    <p:sldLayoutId id="2147486692" r:id="rId56"/>
    <p:sldLayoutId id="2147486668" r:id="rId57"/>
    <p:sldLayoutId id="2147486676" r:id="rId58"/>
    <p:sldLayoutId id="2147486643" r:id="rId59"/>
    <p:sldLayoutId id="2147486753" r:id="rId60"/>
  </p:sldLayoutIdLst>
  <p:hf hdr="0" ftr="0" dt="0"/>
  <p:txStyles>
    <p:titleStyle>
      <a:lvl1pPr algn="l" defTabSz="609570" rtl="0" eaLnBrk="1" latinLnBrk="0" hangingPunct="1">
        <a:lnSpc>
          <a:spcPct val="90000"/>
        </a:lnSpc>
        <a:spcBef>
          <a:spcPct val="0"/>
        </a:spcBef>
        <a:buNone/>
        <a:defRPr sz="2800" kern="1200" baseline="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</p:titleStyle>
    <p:bodyStyle>
      <a:lvl1pPr marL="0" indent="0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None/>
        <a:defRPr sz="1800" kern="1200" baseline="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  <a:lvl2pPr marL="230706" indent="-230706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Char char="–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2pPr>
      <a:lvl3pPr marL="529140" indent="-230706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3pPr>
      <a:lvl4pPr marL="833926" indent="-224356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Char char="–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4pPr>
      <a:lvl5pPr marL="1070980" indent="-230706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Char char="»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5pPr>
      <a:lvl6pPr marL="3352632" indent="-304784" algn="l" defTabSz="609570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202" indent="-304784" algn="l" defTabSz="609570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772" indent="-304784" algn="l" defTabSz="609570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341" indent="-304784" algn="l" defTabSz="609570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7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4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09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7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4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41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987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557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le Placeholder 3">
            <a:extLst>
              <a:ext uri="{FF2B5EF4-FFF2-40B4-BE49-F238E27FC236}">
                <a16:creationId xmlns:a16="http://schemas.microsoft.com/office/drawing/2014/main" id="{FD422022-6CDA-8D45-8A8C-3AD6BBA65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805" y="173339"/>
            <a:ext cx="10515600" cy="4137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2D2955A-E0A9-C941-9DDE-22306C61263F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/>
              <a:t>© Copyright IBM Corporation 2025</a:t>
            </a:r>
          </a:p>
        </p:txBody>
      </p:sp>
    </p:spTree>
    <p:extLst>
      <p:ext uri="{BB962C8B-B14F-4D97-AF65-F5344CB8AC3E}">
        <p14:creationId xmlns:p14="http://schemas.microsoft.com/office/powerpoint/2010/main" val="1256196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714" r:id="rId1"/>
    <p:sldLayoutId id="2147486715" r:id="rId2"/>
    <p:sldLayoutId id="2147486716" r:id="rId3"/>
    <p:sldLayoutId id="2147486717" r:id="rId4"/>
    <p:sldLayoutId id="2147486718" r:id="rId5"/>
    <p:sldLayoutId id="2147486719" r:id="rId6"/>
    <p:sldLayoutId id="2147486720" r:id="rId7"/>
    <p:sldLayoutId id="2147486721" r:id="rId8"/>
    <p:sldLayoutId id="2147486722" r:id="rId9"/>
    <p:sldLayoutId id="2147486723" r:id="rId10"/>
    <p:sldLayoutId id="2147486724" r:id="rId11"/>
    <p:sldLayoutId id="2147486725" r:id="rId12"/>
    <p:sldLayoutId id="2147486726" r:id="rId13"/>
    <p:sldLayoutId id="2147486727" r:id="rId14"/>
    <p:sldLayoutId id="2147486728" r:id="rId15"/>
    <p:sldLayoutId id="2147486729" r:id="rId16"/>
    <p:sldLayoutId id="2147486730" r:id="rId17"/>
    <p:sldLayoutId id="2147486731" r:id="rId18"/>
    <p:sldLayoutId id="2147486732" r:id="rId19"/>
    <p:sldLayoutId id="2147486733" r:id="rId20"/>
    <p:sldLayoutId id="2147486734" r:id="rId21"/>
    <p:sldLayoutId id="2147486735" r:id="rId22"/>
    <p:sldLayoutId id="2147486736" r:id="rId23"/>
    <p:sldLayoutId id="2147486737" r:id="rId24"/>
    <p:sldLayoutId id="2147486738" r:id="rId25"/>
    <p:sldLayoutId id="2147486739" r:id="rId26"/>
    <p:sldLayoutId id="2147486740" r:id="rId27"/>
    <p:sldLayoutId id="2147486741" r:id="rId28"/>
    <p:sldLayoutId id="2147486742" r:id="rId29"/>
    <p:sldLayoutId id="2147486743" r:id="rId30"/>
    <p:sldLayoutId id="2147486744" r:id="rId31"/>
    <p:sldLayoutId id="2147486745" r:id="rId32"/>
    <p:sldLayoutId id="2147486746" r:id="rId33"/>
    <p:sldLayoutId id="2147486747" r:id="rId34"/>
    <p:sldLayoutId id="2147486748" r:id="rId35"/>
    <p:sldLayoutId id="2147486749" r:id="rId36"/>
    <p:sldLayoutId id="2147486750" r:id="rId37"/>
    <p:sldLayoutId id="2147486751" r:id="rId38"/>
    <p:sldLayoutId id="2147486752" r:id="rId39"/>
  </p:sldLayoutIdLst>
  <p:hf hdr="0" ftr="0" dt="0"/>
  <p:txStyles>
    <p:titleStyle>
      <a:lvl1pPr algn="l" defTabSz="609570" rtl="0" eaLnBrk="1" latinLnBrk="0" hangingPunct="1">
        <a:lnSpc>
          <a:spcPct val="90000"/>
        </a:lnSpc>
        <a:spcBef>
          <a:spcPct val="0"/>
        </a:spcBef>
        <a:buNone/>
        <a:defRPr sz="2800" kern="1200" baseline="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</p:titleStyle>
    <p:bodyStyle>
      <a:lvl1pPr marL="0" indent="0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None/>
        <a:defRPr sz="1800" kern="1200" baseline="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  <a:lvl2pPr marL="230706" indent="-230706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Char char="–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2pPr>
      <a:lvl3pPr marL="529140" indent="-230706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3pPr>
      <a:lvl4pPr marL="833926" indent="-224356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Char char="–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4pPr>
      <a:lvl5pPr marL="1070980" indent="-230706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Char char="»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5pPr>
      <a:lvl6pPr marL="3352632" indent="-304784" algn="l" defTabSz="609570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202" indent="-304784" algn="l" defTabSz="609570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772" indent="-304784" algn="l" defTabSz="609570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341" indent="-304784" algn="l" defTabSz="609570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7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4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09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7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4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41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987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557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Sanjula.Ganepola@ibm.com" TargetMode="External"/><Relationship Id="rId1" Type="http://schemas.openxmlformats.org/officeDocument/2006/relationships/slideLayout" Target="../slideLayouts/slideLayout6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4.sv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hyperlink" Target="https://marketplace.visualstudio.com/items?itemName=IBM.vscode-sourceorbit" TargetMode="Externa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4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5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5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5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svg"/><Relationship Id="rId3" Type="http://schemas.openxmlformats.org/officeDocument/2006/relationships/image" Target="../media/image21.svg"/><Relationship Id="rId7" Type="http://schemas.openxmlformats.org/officeDocument/2006/relationships/image" Target="../media/image25.svg"/><Relationship Id="rId12" Type="http://schemas.openxmlformats.org/officeDocument/2006/relationships/image" Target="../media/image3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4.png"/><Relationship Id="rId11" Type="http://schemas.openxmlformats.org/officeDocument/2006/relationships/image" Target="../media/image29.svg"/><Relationship Id="rId5" Type="http://schemas.openxmlformats.org/officeDocument/2006/relationships/image" Target="../media/image23.sv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224830-202E-4898-7662-8CD9AA64EE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2" y="1733574"/>
            <a:ext cx="5486401" cy="1249719"/>
          </a:xfrm>
        </p:spPr>
        <p:txBody>
          <a:bodyPr>
            <a:normAutofit/>
          </a:bodyPr>
          <a:lstStyle/>
          <a:p>
            <a:r>
              <a:rPr lang="en-US" sz="3400" b="1" dirty="0">
                <a:latin typeface="+mj-lt"/>
              </a:rPr>
              <a:t>Automating Builds</a:t>
            </a:r>
            <a:br>
              <a:rPr lang="en-US" sz="3400" b="1" dirty="0">
                <a:latin typeface="+mj-lt"/>
              </a:rPr>
            </a:br>
            <a:r>
              <a:rPr lang="en-US" sz="3400" dirty="0">
                <a:latin typeface="+mj-lt"/>
              </a:rPr>
              <a:t>in Git on IBM </a:t>
            </a:r>
            <a:r>
              <a:rPr lang="en-US" sz="3400" dirty="0" err="1">
                <a:latin typeface="+mj-lt"/>
              </a:rPr>
              <a:t>i</a:t>
            </a:r>
            <a:endParaRPr lang="en-US" sz="3400" dirty="0">
              <a:latin typeface="+mj-lt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E186D1-62F5-9957-BE3B-61201E6F179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04802" y="4987451"/>
            <a:ext cx="4974263" cy="1249718"/>
          </a:xfrm>
        </p:spPr>
        <p:txBody>
          <a:bodyPr/>
          <a:lstStyle/>
          <a:p>
            <a:r>
              <a:rPr lang="en-US" sz="1500" dirty="0">
                <a:latin typeface="+mj-lt"/>
              </a:rPr>
              <a:t>Sanjula Ganepola, IBM</a:t>
            </a:r>
          </a:p>
          <a:p>
            <a:r>
              <a:rPr lang="en-US" sz="1500" dirty="0">
                <a:latin typeface="+mj-lt"/>
              </a:rPr>
              <a:t>Software Developer</a:t>
            </a:r>
          </a:p>
          <a:p>
            <a:r>
              <a:rPr lang="en-US" sz="1500" dirty="0">
                <a:latin typeface="+mj-lt"/>
              </a:rPr>
              <a:t>IBM </a:t>
            </a:r>
            <a:r>
              <a:rPr lang="en-US" sz="1500" dirty="0" err="1">
                <a:latin typeface="+mj-lt"/>
              </a:rPr>
              <a:t>i</a:t>
            </a:r>
            <a:r>
              <a:rPr lang="en-US" sz="1500" dirty="0">
                <a:latin typeface="+mj-lt"/>
              </a:rPr>
              <a:t> Development Tools and AI</a:t>
            </a:r>
          </a:p>
          <a:p>
            <a:r>
              <a:rPr lang="en-US" sz="1500" dirty="0">
                <a:latin typeface="+mj-lt"/>
                <a:hlinkClick r:id="rId2"/>
              </a:rPr>
              <a:t>Sanjula.Ganepola@ibm.com</a:t>
            </a:r>
            <a:endParaRPr lang="en-US" sz="1500" dirty="0">
              <a:latin typeface="+mj-lt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767159-F46F-C6B5-4A5C-71A74E1EF6F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0BE6F14-FF48-0F4F-A8AA-2E3F25371E4A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cs typeface="Arial" charset="0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13194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Build Server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4CD6695-F577-B7D2-022F-9DB2D1C2D0A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5253" r="1496" b="54942"/>
          <a:stretch/>
        </p:blipFill>
        <p:spPr>
          <a:xfrm>
            <a:off x="9403881" y="738276"/>
            <a:ext cx="2646948" cy="225518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9A20AC7-24B7-EEA8-454D-EB5D25FA5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886" y="1577316"/>
            <a:ext cx="6338368" cy="4407654"/>
          </a:xfrm>
          <a:prstGeom prst="rect">
            <a:avLst/>
          </a:prstGeom>
        </p:spPr>
      </p:pic>
      <p:sp>
        <p:nvSpPr>
          <p:cNvPr id="9" name="Text Placeholder 22">
            <a:extLst>
              <a:ext uri="{FF2B5EF4-FFF2-40B4-BE49-F238E27FC236}">
                <a16:creationId xmlns:a16="http://schemas.microsoft.com/office/drawing/2014/main" id="{5481FDBE-A899-7C78-0C6D-99AE1448226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94886" y="995591"/>
            <a:ext cx="6338368" cy="394374"/>
          </a:xfrm>
        </p:spPr>
        <p:txBody>
          <a:bodyPr/>
          <a:lstStyle/>
          <a:p>
            <a:pPr marL="0" indent="0" algn="ctr">
              <a:buNone/>
            </a:pPr>
            <a:r>
              <a:rPr lang="en-CA" i="1" dirty="0">
                <a:solidFill>
                  <a:srgbClr val="1670FF"/>
                </a:solidFill>
                <a:latin typeface="+mj-lt"/>
              </a:rPr>
              <a:t>Let’s go one step further and automate this process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80F2F8-8955-B28A-4125-A23CCB68485E}"/>
              </a:ext>
            </a:extLst>
          </p:cNvPr>
          <p:cNvSpPr txBox="1"/>
          <p:nvPr/>
        </p:nvSpPr>
        <p:spPr>
          <a:xfrm>
            <a:off x="7975089" y="3175654"/>
            <a:ext cx="1419167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US" sz="1300" dirty="0">
                <a:latin typeface="+mj-lt"/>
              </a:rPr>
              <a:t>Generate save files when releases are created</a:t>
            </a:r>
            <a:endParaRPr lang="en-CA" sz="1300" dirty="0">
              <a:latin typeface="+mj-lt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0076AC3-274A-98F2-9CCD-BD6BBA069864}"/>
              </a:ext>
            </a:extLst>
          </p:cNvPr>
          <p:cNvCxnSpPr>
            <a:cxnSpLocks/>
            <a:stCxn id="3" idx="1"/>
          </p:cNvCxnSpPr>
          <p:nvPr/>
        </p:nvCxnSpPr>
        <p:spPr>
          <a:xfrm flipH="1" flipV="1">
            <a:off x="7062877" y="3175654"/>
            <a:ext cx="912212" cy="446276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1738FF6-1153-5E20-A6ED-87E3671E104C}"/>
              </a:ext>
            </a:extLst>
          </p:cNvPr>
          <p:cNvSpPr txBox="1"/>
          <p:nvPr/>
        </p:nvSpPr>
        <p:spPr>
          <a:xfrm>
            <a:off x="5714087" y="5452449"/>
            <a:ext cx="1618298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US" sz="1300" dirty="0">
                <a:latin typeface="+mj-lt"/>
              </a:rPr>
              <a:t>Automate build into branch library when Git branch is updated</a:t>
            </a:r>
            <a:endParaRPr lang="en-CA" sz="1300" dirty="0">
              <a:latin typeface="+mj-lt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B645B45-ED2A-72BF-7DE6-38E5AE49AEF9}"/>
              </a:ext>
            </a:extLst>
          </p:cNvPr>
          <p:cNvCxnSpPr>
            <a:cxnSpLocks/>
            <a:stCxn id="12" idx="1"/>
          </p:cNvCxnSpPr>
          <p:nvPr/>
        </p:nvCxnSpPr>
        <p:spPr>
          <a:xfrm flipH="1" flipV="1">
            <a:off x="3174271" y="5563402"/>
            <a:ext cx="2539816" cy="335323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18320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How to create workflows?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A5CA889-05E1-E2CC-9D7F-4C3806EEA6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47" y="1255831"/>
            <a:ext cx="10837306" cy="4914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5475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How to achieve automation with IBM </a:t>
            </a:r>
            <a:r>
              <a:rPr lang="en-CA" b="1" dirty="0" err="1">
                <a:latin typeface="+mj-lt"/>
              </a:rPr>
              <a:t>i</a:t>
            </a:r>
            <a:r>
              <a:rPr lang="en-CA" b="1" dirty="0">
                <a:latin typeface="+mj-lt"/>
              </a:rPr>
              <a:t>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FBB334D-7D6F-8BE5-B83E-4E1A2A3039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701" y="1284936"/>
            <a:ext cx="11314597" cy="4865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6430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ED1E0B2-0440-F85E-027D-40EBDA946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3207757"/>
            <a:ext cx="10210800" cy="442486"/>
          </a:xfrm>
        </p:spPr>
        <p:txBody>
          <a:bodyPr>
            <a:noAutofit/>
          </a:bodyPr>
          <a:lstStyle/>
          <a:p>
            <a:pPr algn="ctr"/>
            <a:r>
              <a:rPr lang="en-US" sz="4500" b="1" dirty="0">
                <a:latin typeface="+mj-lt"/>
              </a:rPr>
              <a:t>Unlock Automated Builds with</a:t>
            </a:r>
            <a:br>
              <a:rPr lang="en-US" sz="4500" b="1" dirty="0">
                <a:latin typeface="+mj-lt"/>
              </a:rPr>
            </a:br>
            <a:r>
              <a:rPr lang="en-US" sz="4500" b="1" dirty="0" err="1">
                <a:latin typeface="+mj-lt"/>
              </a:rPr>
              <a:t>ibmi</a:t>
            </a:r>
            <a:r>
              <a:rPr lang="en-US" sz="4500" b="1" dirty="0">
                <a:latin typeface="+mj-lt"/>
              </a:rPr>
              <a:t>-ci</a:t>
            </a:r>
          </a:p>
        </p:txBody>
      </p:sp>
    </p:spTree>
    <p:extLst>
      <p:ext uri="{BB962C8B-B14F-4D97-AF65-F5344CB8AC3E}">
        <p14:creationId xmlns:p14="http://schemas.microsoft.com/office/powerpoint/2010/main" val="6280160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Overview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CCBB2A-9653-B3A8-B8CF-E55B1670D8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10896" y="764729"/>
            <a:ext cx="5785104" cy="5414147"/>
          </a:xfrm>
        </p:spPr>
        <p:txBody>
          <a:bodyPr/>
          <a:lstStyle/>
          <a:p>
            <a:r>
              <a:rPr lang="en-CA" dirty="0">
                <a:solidFill>
                  <a:srgbClr val="1670FF"/>
                </a:solidFill>
                <a:latin typeface="+mj-lt"/>
              </a:rPr>
              <a:t>A CLI tool to simplify working with IBM </a:t>
            </a:r>
            <a:r>
              <a:rPr lang="en-CA" dirty="0" err="1">
                <a:solidFill>
                  <a:srgbClr val="1670FF"/>
                </a:solidFill>
                <a:latin typeface="+mj-lt"/>
              </a:rPr>
              <a:t>i</a:t>
            </a:r>
            <a:r>
              <a:rPr lang="en-CA" dirty="0">
                <a:solidFill>
                  <a:srgbClr val="1670FF"/>
                </a:solidFill>
                <a:latin typeface="+mj-lt"/>
              </a:rPr>
              <a:t> from pipelines (ex. GitHub Actions, GitLab CICD, etc.)</a:t>
            </a:r>
          </a:p>
          <a:p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Outline a series of steps to perform with the first default step being to connect to an IBM </a:t>
            </a:r>
            <a:r>
              <a:rPr lang="en-CA" dirty="0" err="1">
                <a:latin typeface="+mj-lt"/>
              </a:rPr>
              <a:t>i</a:t>
            </a:r>
            <a:endParaRPr lang="en-CA" dirty="0">
              <a:latin typeface="+mj-lt"/>
            </a:endParaRPr>
          </a:p>
          <a:p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Requirements</a:t>
            </a:r>
          </a:p>
          <a:p>
            <a:pPr lvl="1"/>
            <a:r>
              <a:rPr lang="en-CA" dirty="0">
                <a:latin typeface="+mj-lt"/>
              </a:rPr>
              <a:t>SSH server is running on IBM </a:t>
            </a:r>
            <a:r>
              <a:rPr lang="en-CA" dirty="0" err="1">
                <a:latin typeface="+mj-lt"/>
              </a:rPr>
              <a:t>i</a:t>
            </a:r>
            <a:endParaRPr lang="en-CA" dirty="0">
              <a:latin typeface="+mj-lt"/>
            </a:endParaRPr>
          </a:p>
          <a:p>
            <a:pPr lvl="1"/>
            <a:r>
              <a:rPr lang="en-CA" dirty="0">
                <a:latin typeface="+mj-lt"/>
              </a:rPr>
              <a:t>Node.js needs to be installed</a:t>
            </a:r>
          </a:p>
          <a:p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Installation</a:t>
            </a:r>
          </a:p>
          <a:p>
            <a:pPr lvl="1"/>
            <a:r>
              <a:rPr lang="en-CA" dirty="0" err="1">
                <a:latin typeface="+mj-lt"/>
              </a:rPr>
              <a:t>npm</a:t>
            </a:r>
            <a:r>
              <a:rPr lang="en-CA" dirty="0">
                <a:latin typeface="+mj-lt"/>
              </a:rPr>
              <a:t> </a:t>
            </a:r>
            <a:r>
              <a:rPr lang="en-CA" dirty="0" err="1">
                <a:latin typeface="+mj-lt"/>
              </a:rPr>
              <a:t>i</a:t>
            </a:r>
            <a:r>
              <a:rPr lang="en-CA" dirty="0">
                <a:latin typeface="+mj-lt"/>
              </a:rPr>
              <a:t> -g @ibm/ibmi-ci</a:t>
            </a:r>
          </a:p>
          <a:p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Establishing IBM </a:t>
            </a:r>
            <a:r>
              <a:rPr lang="en-CA" dirty="0" err="1">
                <a:latin typeface="+mj-lt"/>
              </a:rPr>
              <a:t>i</a:t>
            </a:r>
            <a:r>
              <a:rPr lang="en-CA" dirty="0">
                <a:latin typeface="+mj-lt"/>
              </a:rPr>
              <a:t> connection</a:t>
            </a:r>
          </a:p>
          <a:p>
            <a:pPr lvl="1"/>
            <a:r>
              <a:rPr lang="en-CA" dirty="0">
                <a:latin typeface="+mj-lt"/>
              </a:rPr>
              <a:t>Required</a:t>
            </a:r>
          </a:p>
          <a:p>
            <a:pPr lvl="2"/>
            <a:r>
              <a:rPr lang="en-CA" dirty="0">
                <a:latin typeface="+mj-lt"/>
              </a:rPr>
              <a:t>IBMI_HOST</a:t>
            </a:r>
          </a:p>
          <a:p>
            <a:pPr lvl="2"/>
            <a:r>
              <a:rPr lang="en-CA" dirty="0">
                <a:latin typeface="+mj-lt"/>
              </a:rPr>
              <a:t>IBMI_USER</a:t>
            </a:r>
          </a:p>
          <a:p>
            <a:pPr lvl="2"/>
            <a:r>
              <a:rPr lang="en-CA" dirty="0">
                <a:latin typeface="+mj-lt"/>
              </a:rPr>
              <a:t>IBMI_SSH_POST</a:t>
            </a:r>
          </a:p>
          <a:p>
            <a:pPr lvl="1"/>
            <a:r>
              <a:rPr lang="en-CA" dirty="0">
                <a:latin typeface="+mj-lt"/>
              </a:rPr>
              <a:t>At least one required</a:t>
            </a:r>
          </a:p>
          <a:p>
            <a:pPr lvl="2"/>
            <a:r>
              <a:rPr lang="en-CA" dirty="0">
                <a:latin typeface="+mj-lt"/>
              </a:rPr>
              <a:t>IBMI_PASSWORD</a:t>
            </a:r>
          </a:p>
          <a:p>
            <a:pPr lvl="2"/>
            <a:r>
              <a:rPr lang="en-CA" dirty="0">
                <a:latin typeface="+mj-lt"/>
              </a:rPr>
              <a:t>IBMI_PRIVATE_KEY</a:t>
            </a:r>
          </a:p>
          <a:p>
            <a:pPr lvl="2"/>
            <a:endParaRPr lang="en-CA" dirty="0">
              <a:latin typeface="+mj-lt"/>
            </a:endParaRPr>
          </a:p>
          <a:p>
            <a:pPr lvl="1"/>
            <a:endParaRPr lang="en-CA" dirty="0">
              <a:latin typeface="+mj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ED7C9A-B7FD-8034-1222-D05300849D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720856"/>
            <a:ext cx="5704536" cy="363664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23542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CLI Usage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CCBB2A-9653-B3A8-B8CF-E55B1670D8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10896" y="832104"/>
            <a:ext cx="5673028" cy="5414147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+mj-lt"/>
              </a:rPr>
              <a:t>--</a:t>
            </a:r>
            <a:r>
              <a:rPr lang="en-US" dirty="0" err="1">
                <a:latin typeface="+mj-lt"/>
              </a:rPr>
              <a:t>lcwd</a:t>
            </a:r>
            <a:r>
              <a:rPr lang="en-US" dirty="0">
                <a:latin typeface="+mj-lt"/>
              </a:rPr>
              <a:t> &lt;</a:t>
            </a:r>
            <a:r>
              <a:rPr lang="en-US" dirty="0" err="1">
                <a:latin typeface="+mj-lt"/>
              </a:rPr>
              <a:t>localDirectory</a:t>
            </a:r>
            <a:r>
              <a:rPr lang="en-US" dirty="0">
                <a:latin typeface="+mj-lt"/>
              </a:rPr>
              <a:t>&gt;</a:t>
            </a:r>
          </a:p>
          <a:p>
            <a:pPr marL="0" indent="0">
              <a:buNone/>
            </a:pPr>
            <a:endParaRPr lang="en-US" dirty="0">
              <a:latin typeface="+mj-lt"/>
            </a:endParaRPr>
          </a:p>
          <a:p>
            <a:pPr marL="0" indent="0">
              <a:buNone/>
            </a:pPr>
            <a:endParaRPr lang="en-US" dirty="0">
              <a:latin typeface="+mj-lt"/>
            </a:endParaRPr>
          </a:p>
          <a:p>
            <a:pPr marL="0" indent="0">
              <a:buNone/>
            </a:pPr>
            <a:r>
              <a:rPr lang="en-US" dirty="0">
                <a:latin typeface="+mj-lt"/>
              </a:rPr>
              <a:t>--</a:t>
            </a:r>
            <a:r>
              <a:rPr lang="en-US" dirty="0" err="1">
                <a:latin typeface="+mj-lt"/>
              </a:rPr>
              <a:t>rcwd</a:t>
            </a:r>
            <a:r>
              <a:rPr lang="en-US" dirty="0">
                <a:latin typeface="+mj-lt"/>
              </a:rPr>
              <a:t> &lt;</a:t>
            </a:r>
            <a:r>
              <a:rPr lang="en-US" dirty="0" err="1">
                <a:latin typeface="+mj-lt"/>
              </a:rPr>
              <a:t>remoteDirectory</a:t>
            </a:r>
            <a:r>
              <a:rPr lang="en-US" dirty="0">
                <a:latin typeface="+mj-lt"/>
              </a:rPr>
              <a:t>&gt;</a:t>
            </a:r>
          </a:p>
          <a:p>
            <a:pPr marL="0" indent="0">
              <a:buNone/>
            </a:pPr>
            <a:endParaRPr lang="en-US" dirty="0">
              <a:latin typeface="+mj-lt"/>
            </a:endParaRPr>
          </a:p>
          <a:p>
            <a:pPr marL="0" indent="0">
              <a:buNone/>
            </a:pPr>
            <a:endParaRPr lang="en-US" dirty="0">
              <a:latin typeface="+mj-lt"/>
            </a:endParaRPr>
          </a:p>
          <a:p>
            <a:pPr marL="0" indent="0">
              <a:buNone/>
            </a:pPr>
            <a:r>
              <a:rPr lang="en-US" dirty="0">
                <a:latin typeface="+mj-lt"/>
              </a:rPr>
              <a:t>--push &lt;</a:t>
            </a:r>
            <a:r>
              <a:rPr lang="en-US" dirty="0" err="1">
                <a:latin typeface="+mj-lt"/>
              </a:rPr>
              <a:t>remoteRelativeDirectory</a:t>
            </a:r>
            <a:r>
              <a:rPr lang="en-US" dirty="0">
                <a:latin typeface="+mj-lt"/>
              </a:rPr>
              <a:t>&gt;</a:t>
            </a:r>
          </a:p>
          <a:p>
            <a:pPr marL="0" indent="0">
              <a:buNone/>
            </a:pPr>
            <a:endParaRPr lang="en-US" dirty="0">
              <a:latin typeface="+mj-lt"/>
            </a:endParaRPr>
          </a:p>
          <a:p>
            <a:pPr marL="0" indent="0">
              <a:buNone/>
            </a:pPr>
            <a:endParaRPr lang="en-US" dirty="0">
              <a:latin typeface="+mj-lt"/>
            </a:endParaRPr>
          </a:p>
          <a:p>
            <a:pPr marL="0" indent="0">
              <a:buNone/>
            </a:pPr>
            <a:r>
              <a:rPr lang="en-US" dirty="0">
                <a:latin typeface="+mj-lt"/>
              </a:rPr>
              <a:t>--pull &lt;</a:t>
            </a:r>
            <a:r>
              <a:rPr lang="en-US" dirty="0" err="1">
                <a:latin typeface="+mj-lt"/>
              </a:rPr>
              <a:t>remoteRelativeDirectory</a:t>
            </a:r>
            <a:r>
              <a:rPr lang="en-US" dirty="0">
                <a:latin typeface="+mj-lt"/>
              </a:rPr>
              <a:t>&gt;</a:t>
            </a:r>
          </a:p>
          <a:p>
            <a:pPr marL="0" indent="0">
              <a:buNone/>
            </a:pPr>
            <a:endParaRPr lang="en-US" dirty="0">
              <a:latin typeface="+mj-lt"/>
            </a:endParaRPr>
          </a:p>
          <a:p>
            <a:pPr marL="0" indent="0">
              <a:buNone/>
            </a:pPr>
            <a:endParaRPr lang="en-US" dirty="0">
              <a:latin typeface="+mj-lt"/>
            </a:endParaRPr>
          </a:p>
          <a:p>
            <a:pPr marL="0" indent="0">
              <a:buNone/>
            </a:pPr>
            <a:r>
              <a:rPr lang="en-US" dirty="0">
                <a:latin typeface="+mj-lt"/>
              </a:rPr>
              <a:t>--get &lt;</a:t>
            </a:r>
            <a:r>
              <a:rPr lang="en-US" dirty="0" err="1">
                <a:latin typeface="+mj-lt"/>
              </a:rPr>
              <a:t>remoteRelativeDirectory</a:t>
            </a:r>
            <a:r>
              <a:rPr lang="en-US" dirty="0">
                <a:latin typeface="+mj-lt"/>
              </a:rPr>
              <a:t>&gt; &lt;</a:t>
            </a:r>
            <a:r>
              <a:rPr lang="en-US" dirty="0" err="1">
                <a:latin typeface="+mj-lt"/>
              </a:rPr>
              <a:t>localRelativePath</a:t>
            </a:r>
            <a:r>
              <a:rPr lang="en-US" dirty="0">
                <a:latin typeface="+mj-lt"/>
              </a:rPr>
              <a:t>&gt;</a:t>
            </a:r>
          </a:p>
          <a:p>
            <a:pPr marL="0" indent="0">
              <a:buNone/>
            </a:pPr>
            <a:endParaRPr lang="en-US" dirty="0">
              <a:latin typeface="+mj-lt"/>
            </a:endParaRPr>
          </a:p>
          <a:p>
            <a:pPr marL="0" indent="0">
              <a:buNone/>
            </a:pPr>
            <a:endParaRPr lang="en-US" dirty="0">
              <a:latin typeface="+mj-lt"/>
            </a:endParaRPr>
          </a:p>
          <a:p>
            <a:pPr marL="0" indent="0">
              <a:buNone/>
            </a:pPr>
            <a:r>
              <a:rPr lang="en-US" dirty="0">
                <a:latin typeface="+mj-lt"/>
              </a:rPr>
              <a:t>--</a:t>
            </a:r>
            <a:r>
              <a:rPr lang="en-US" dirty="0" err="1">
                <a:latin typeface="+mj-lt"/>
              </a:rPr>
              <a:t>cmd</a:t>
            </a:r>
            <a:r>
              <a:rPr lang="en-US" dirty="0">
                <a:latin typeface="+mj-lt"/>
              </a:rPr>
              <a:t> &lt;</a:t>
            </a:r>
            <a:r>
              <a:rPr lang="en-US" dirty="0" err="1">
                <a:latin typeface="+mj-lt"/>
              </a:rPr>
              <a:t>shellCommand</a:t>
            </a:r>
            <a:r>
              <a:rPr lang="en-US" dirty="0">
                <a:latin typeface="+mj-lt"/>
              </a:rPr>
              <a:t>&gt;</a:t>
            </a:r>
          </a:p>
          <a:p>
            <a:pPr marL="0" indent="0">
              <a:buNone/>
            </a:pPr>
            <a:endParaRPr lang="en-US" dirty="0">
              <a:latin typeface="+mj-lt"/>
            </a:endParaRPr>
          </a:p>
          <a:p>
            <a:pPr marL="0" indent="0">
              <a:buNone/>
            </a:pPr>
            <a:endParaRPr lang="en-US" dirty="0">
              <a:latin typeface="+mj-lt"/>
            </a:endParaRPr>
          </a:p>
          <a:p>
            <a:pPr marL="0" indent="0">
              <a:buNone/>
            </a:pPr>
            <a:r>
              <a:rPr lang="en-US" dirty="0">
                <a:latin typeface="+mj-lt"/>
              </a:rPr>
              <a:t>--cl &lt;</a:t>
            </a:r>
            <a:r>
              <a:rPr lang="en-US" dirty="0" err="1">
                <a:latin typeface="+mj-lt"/>
              </a:rPr>
              <a:t>clCommand</a:t>
            </a:r>
            <a:r>
              <a:rPr lang="en-US" dirty="0">
                <a:latin typeface="+mj-lt"/>
              </a:rPr>
              <a:t>&gt;</a:t>
            </a:r>
            <a:endParaRPr lang="en-CA" dirty="0">
              <a:latin typeface="+mj-lt"/>
            </a:endParaRPr>
          </a:p>
        </p:txBody>
      </p:sp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F824431B-CEDB-69D5-3D30-C55D453C271C}"/>
              </a:ext>
            </a:extLst>
          </p:cNvPr>
          <p:cNvSpPr txBox="1">
            <a:spLocks/>
          </p:cNvSpPr>
          <p:nvPr/>
        </p:nvSpPr>
        <p:spPr>
          <a:xfrm>
            <a:off x="5983924" y="832103"/>
            <a:ext cx="5785104" cy="5414147"/>
          </a:xfrm>
          <a:prstGeom prst="rect">
            <a:avLst/>
          </a:prstGeom>
        </p:spPr>
        <p:txBody>
          <a:bodyPr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US" dirty="0">
                <a:latin typeface="+mj-lt"/>
              </a:rPr>
              <a:t>Sets the current working directory on the local system</a:t>
            </a:r>
          </a:p>
          <a:p>
            <a:pPr marL="0" indent="0" fontAlgn="auto">
              <a:buFont typeface="Arial"/>
              <a:buNone/>
            </a:pPr>
            <a:endParaRPr lang="en-US" dirty="0">
              <a:latin typeface="+mj-lt"/>
            </a:endParaRPr>
          </a:p>
          <a:p>
            <a:pPr marL="0" indent="0" fontAlgn="auto">
              <a:buFont typeface="Arial"/>
              <a:buNone/>
            </a:pPr>
            <a:endParaRPr lang="en-US" dirty="0">
              <a:latin typeface="+mj-lt"/>
            </a:endParaRPr>
          </a:p>
          <a:p>
            <a:pPr marL="0" indent="0" fontAlgn="auto">
              <a:buFont typeface="Arial"/>
              <a:buNone/>
            </a:pPr>
            <a:r>
              <a:rPr lang="en-US" dirty="0">
                <a:latin typeface="+mj-lt"/>
              </a:rPr>
              <a:t>Sets the current working directory on the remote system. It will be created if it does not exist.</a:t>
            </a:r>
          </a:p>
          <a:p>
            <a:pPr marL="0" indent="0" fontAlgn="auto">
              <a:buFont typeface="Arial"/>
              <a:buNone/>
            </a:pPr>
            <a:endParaRPr lang="en-US" dirty="0">
              <a:latin typeface="+mj-lt"/>
            </a:endParaRPr>
          </a:p>
          <a:p>
            <a:pPr marL="0" indent="0" fontAlgn="auto">
              <a:buFont typeface="Arial"/>
              <a:buNone/>
            </a:pPr>
            <a:r>
              <a:rPr lang="en-US" dirty="0">
                <a:latin typeface="+mj-lt"/>
              </a:rPr>
              <a:t>Pushes the current working directory to a chosen directory on the IBM i</a:t>
            </a:r>
          </a:p>
          <a:p>
            <a:pPr marL="0" indent="0" fontAlgn="auto">
              <a:buFont typeface="Arial"/>
              <a:buNone/>
            </a:pPr>
            <a:endParaRPr lang="en-US" dirty="0">
              <a:latin typeface="+mj-lt"/>
            </a:endParaRPr>
          </a:p>
          <a:p>
            <a:pPr marL="0" indent="0" fontAlgn="auto">
              <a:buFont typeface="Arial"/>
              <a:buNone/>
            </a:pPr>
            <a:r>
              <a:rPr lang="en-US" dirty="0">
                <a:latin typeface="+mj-lt"/>
              </a:rPr>
              <a:t>Pulls a directory from IBM i to the local current working directory</a:t>
            </a:r>
          </a:p>
          <a:p>
            <a:pPr marL="0" indent="0" fontAlgn="auto">
              <a:buFont typeface="Arial"/>
              <a:buNone/>
            </a:pPr>
            <a:endParaRPr lang="en-US" dirty="0">
              <a:latin typeface="+mj-lt"/>
            </a:endParaRPr>
          </a:p>
          <a:p>
            <a:pPr marL="0" indent="0" fontAlgn="auto">
              <a:buFont typeface="Arial"/>
              <a:buNone/>
            </a:pPr>
            <a:r>
              <a:rPr lang="en-US" dirty="0">
                <a:latin typeface="+mj-lt"/>
              </a:rPr>
              <a:t>Gets a specific file from IBM i</a:t>
            </a:r>
          </a:p>
          <a:p>
            <a:pPr marL="0" indent="0" fontAlgn="auto">
              <a:buFont typeface="Arial"/>
              <a:buNone/>
            </a:pPr>
            <a:endParaRPr lang="en-US" dirty="0">
              <a:latin typeface="+mj-lt"/>
            </a:endParaRPr>
          </a:p>
          <a:p>
            <a:pPr marL="0" indent="0" fontAlgn="auto">
              <a:buFont typeface="Arial"/>
              <a:buNone/>
            </a:pPr>
            <a:endParaRPr lang="en-US" dirty="0">
              <a:latin typeface="+mj-lt"/>
            </a:endParaRPr>
          </a:p>
          <a:p>
            <a:pPr marL="0" indent="0" fontAlgn="auto">
              <a:buFont typeface="Arial"/>
              <a:buNone/>
            </a:pPr>
            <a:r>
              <a:rPr lang="en-US" dirty="0">
                <a:latin typeface="+mj-lt"/>
              </a:rPr>
              <a:t>Execute a command on the remote system</a:t>
            </a:r>
          </a:p>
          <a:p>
            <a:pPr marL="0" indent="0" fontAlgn="auto">
              <a:buFont typeface="Arial"/>
              <a:buNone/>
            </a:pPr>
            <a:endParaRPr lang="en-US" dirty="0">
              <a:latin typeface="+mj-lt"/>
            </a:endParaRPr>
          </a:p>
          <a:p>
            <a:pPr marL="0" indent="0" fontAlgn="auto">
              <a:buFont typeface="Arial"/>
              <a:buNone/>
            </a:pPr>
            <a:endParaRPr lang="en-US" dirty="0">
              <a:latin typeface="+mj-lt"/>
            </a:endParaRPr>
          </a:p>
          <a:p>
            <a:pPr marL="0" indent="0" fontAlgn="auto">
              <a:buFont typeface="Arial"/>
              <a:buNone/>
            </a:pPr>
            <a:r>
              <a:rPr lang="en-US" dirty="0">
                <a:latin typeface="+mj-lt"/>
              </a:rPr>
              <a:t>Execute a CL command on the remote system</a:t>
            </a:r>
            <a:endParaRPr lang="en-CA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605027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51">
            <a:extLst>
              <a:ext uri="{FF2B5EF4-FFF2-40B4-BE49-F238E27FC236}">
                <a16:creationId xmlns:a16="http://schemas.microsoft.com/office/drawing/2014/main" id="{0DA68E65-5DE1-77AE-DEE2-E7E4F98B37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2037" y="2148549"/>
            <a:ext cx="7817230" cy="260223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Simplistic Example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0483397-A949-165A-FA9F-961F3EBDE0CF}"/>
              </a:ext>
            </a:extLst>
          </p:cNvPr>
          <p:cNvSpPr txBox="1"/>
          <p:nvPr/>
        </p:nvSpPr>
        <p:spPr>
          <a:xfrm>
            <a:off x="10246652" y="2286079"/>
            <a:ext cx="1757609" cy="6924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US" sz="1300" dirty="0">
                <a:latin typeface="+mj-lt"/>
              </a:rPr>
              <a:t>Set the remote working directory to ./builds/</a:t>
            </a:r>
            <a:r>
              <a:rPr lang="en-US" sz="1300" dirty="0" err="1">
                <a:latin typeface="+mj-lt"/>
              </a:rPr>
              <a:t>myproject</a:t>
            </a:r>
            <a:endParaRPr lang="en-CA" sz="1300" dirty="0">
              <a:latin typeface="+mj-lt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91221C8-4F4E-6D6E-3663-712B270D3E30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7303168" y="2632328"/>
            <a:ext cx="2943484" cy="369551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A35A68FD-79DB-A8EB-A2F3-7C435A30B643}"/>
              </a:ext>
            </a:extLst>
          </p:cNvPr>
          <p:cNvSpPr txBox="1"/>
          <p:nvPr/>
        </p:nvSpPr>
        <p:spPr>
          <a:xfrm>
            <a:off x="10246653" y="3508935"/>
            <a:ext cx="1757608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US" sz="1300" dirty="0">
                <a:latin typeface="+mj-lt"/>
              </a:rPr>
              <a:t>Create build library if it does not exist</a:t>
            </a:r>
            <a:endParaRPr lang="en-CA" sz="1300" dirty="0">
              <a:latin typeface="+mj-lt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35FF76C-36BF-09A4-D5A5-EAC6DDF34561}"/>
              </a:ext>
            </a:extLst>
          </p:cNvPr>
          <p:cNvCxnSpPr>
            <a:cxnSpLocks/>
            <a:stCxn id="11" idx="1"/>
          </p:cNvCxnSpPr>
          <p:nvPr/>
        </p:nvCxnSpPr>
        <p:spPr>
          <a:xfrm flipH="1">
            <a:off x="7848172" y="3755157"/>
            <a:ext cx="2398481" cy="180929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550C71D-354B-73AE-BC4C-4D038289AC53}"/>
              </a:ext>
            </a:extLst>
          </p:cNvPr>
          <p:cNvSpPr txBox="1"/>
          <p:nvPr/>
        </p:nvSpPr>
        <p:spPr>
          <a:xfrm>
            <a:off x="128440" y="2510589"/>
            <a:ext cx="1672325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US" sz="1300" dirty="0">
                <a:latin typeface="+mj-lt"/>
              </a:rPr>
              <a:t>Upload the local working directory to the remote working directory (.)</a:t>
            </a:r>
            <a:endParaRPr lang="en-CA" sz="1300" dirty="0">
              <a:latin typeface="+mj-l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73E97B1-8BDA-3199-2AC9-C99841F5BFFE}"/>
              </a:ext>
            </a:extLst>
          </p:cNvPr>
          <p:cNvSpPr txBox="1"/>
          <p:nvPr/>
        </p:nvSpPr>
        <p:spPr>
          <a:xfrm>
            <a:off x="128440" y="3913945"/>
            <a:ext cx="1672326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US" sz="1300" dirty="0">
                <a:latin typeface="+mj-lt"/>
              </a:rPr>
              <a:t>Build project with </a:t>
            </a:r>
            <a:r>
              <a:rPr lang="en-US" sz="1300" dirty="0" err="1">
                <a:latin typeface="+mj-lt"/>
              </a:rPr>
              <a:t>gmake</a:t>
            </a:r>
            <a:endParaRPr lang="en-CA" sz="1300" dirty="0">
              <a:latin typeface="+mj-lt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1D62C07-D465-B460-C69A-04C3D8FF282F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1800766" y="4160167"/>
            <a:ext cx="871603" cy="191806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C3BB6FA-A21A-C62B-7185-0332A55ECC2F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1800765" y="2956865"/>
            <a:ext cx="871604" cy="497995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E23F6D4-401B-AE3B-17D7-422ACBE182B9}"/>
              </a:ext>
            </a:extLst>
          </p:cNvPr>
          <p:cNvSpPr txBox="1"/>
          <p:nvPr/>
        </p:nvSpPr>
        <p:spPr>
          <a:xfrm>
            <a:off x="3192129" y="5442923"/>
            <a:ext cx="1740238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US" sz="1300" dirty="0">
                <a:latin typeface="+mj-lt"/>
              </a:rPr>
              <a:t>Suppress errors and continue execution</a:t>
            </a:r>
            <a:endParaRPr lang="en-CA" sz="1300" dirty="0">
              <a:latin typeface="+mj-lt"/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E989D3E-F266-9CAC-3517-6AC8820D641B}"/>
              </a:ext>
            </a:extLst>
          </p:cNvPr>
          <p:cNvCxnSpPr>
            <a:cxnSpLocks/>
            <a:stCxn id="23" idx="0"/>
          </p:cNvCxnSpPr>
          <p:nvPr/>
        </p:nvCxnSpPr>
        <p:spPr>
          <a:xfrm flipH="1" flipV="1">
            <a:off x="3517855" y="4074736"/>
            <a:ext cx="544393" cy="1368187"/>
          </a:xfrm>
          <a:prstGeom prst="straightConnector1">
            <a:avLst/>
          </a:prstGeom>
          <a:ln>
            <a:solidFill>
              <a:srgbClr val="F05A28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AEB4862-DDAC-9EAD-E836-F3BDA79914EE}"/>
              </a:ext>
            </a:extLst>
          </p:cNvPr>
          <p:cNvSpPr txBox="1"/>
          <p:nvPr/>
        </p:nvSpPr>
        <p:spPr>
          <a:xfrm>
            <a:off x="5515276" y="4764529"/>
            <a:ext cx="4513991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US" sz="1300" dirty="0">
                <a:solidFill>
                  <a:schemeClr val="tx2">
                    <a:lumMod val="25000"/>
                  </a:schemeClr>
                </a:solidFill>
                <a:latin typeface="+mj-lt"/>
              </a:rPr>
              <a:t>⭐IBM i connection is specified as environment variables</a:t>
            </a:r>
            <a:endParaRPr lang="en-CA" sz="1300" dirty="0">
              <a:solidFill>
                <a:schemeClr val="tx2">
                  <a:lumMod val="2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716972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GitHub Action Example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5DD19B-45D2-C8B7-3D9E-4F9F00944989}"/>
              </a:ext>
            </a:extLst>
          </p:cNvPr>
          <p:cNvSpPr txBox="1"/>
          <p:nvPr/>
        </p:nvSpPr>
        <p:spPr>
          <a:xfrm>
            <a:off x="1768240" y="1074425"/>
            <a:ext cx="8655519" cy="52014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5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jobs</a:t>
            </a:r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CA" sz="15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ibmi</a:t>
            </a:r>
            <a:r>
              <a:rPr lang="en-CA" sz="15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-build</a:t>
            </a:r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CA" sz="15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environment</a:t>
            </a:r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CA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COMMON1</a:t>
            </a:r>
            <a:endParaRPr lang="en-CA" sz="15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CA" sz="15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runs-on</a:t>
            </a:r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CA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ubuntu-latest</a:t>
            </a:r>
            <a:endParaRPr lang="en-CA" sz="15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CA" sz="15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steps</a:t>
            </a:r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CA" sz="15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Checkout repository and setup node steps omitted</a:t>
            </a:r>
            <a:endParaRPr lang="en-CA" sz="15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CA" sz="15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 </a:t>
            </a:r>
            <a:r>
              <a:rPr lang="en-US" sz="15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Install Dependencies</a:t>
            </a:r>
            <a:endParaRPr lang="en-US" sz="15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5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run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5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npm</a:t>
            </a:r>
            <a:r>
              <a:rPr lang="en-US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i -g @ibm/ibmi-ci</a:t>
            </a:r>
            <a:endParaRPr lang="en-US" sz="15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- </a:t>
            </a:r>
            <a:r>
              <a:rPr lang="en-CA" sz="15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CA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Deploy to IBM </a:t>
            </a:r>
            <a:r>
              <a:rPr lang="en-CA" sz="15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</a:t>
            </a:r>
            <a:endParaRPr lang="en-CA" sz="15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CA" sz="15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run</a:t>
            </a:r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CA" sz="15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lang="en-CA" sz="1500" b="0" dirty="0">
                <a:solidFill>
                  <a:srgbClr val="CD3131"/>
                </a:solidFill>
                <a:effectLst/>
                <a:latin typeface="Consolas" panose="020B0609020204030204" pitchFamily="49" charset="0"/>
              </a:rPr>
              <a:t> </a:t>
            </a:r>
            <a:endParaRPr lang="en-CA" sz="15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CA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CA" sz="15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ici</a:t>
            </a:r>
            <a:r>
              <a:rPr lang="en-CA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\</a:t>
            </a:r>
            <a:endParaRPr lang="en-CA" sz="15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CA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           --</a:t>
            </a:r>
            <a:r>
              <a:rPr lang="en-CA" sz="15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cmd</a:t>
            </a:r>
            <a:r>
              <a:rPr lang="en-CA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"</a:t>
            </a:r>
            <a:r>
              <a:rPr lang="en-CA" sz="15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mkdir</a:t>
            </a:r>
            <a:r>
              <a:rPr lang="en-CA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-p './builds/</a:t>
            </a:r>
            <a:r>
              <a:rPr lang="en-CA" sz="15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ics</a:t>
            </a:r>
            <a:r>
              <a:rPr lang="en-CA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_${GITHUB_HEAD_REF}'" \</a:t>
            </a:r>
            <a:endParaRPr lang="en-CA" sz="15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CA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           --</a:t>
            </a:r>
            <a:r>
              <a:rPr lang="en-CA" sz="15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rcwd</a:t>
            </a:r>
            <a:r>
              <a:rPr lang="en-CA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"./builds/</a:t>
            </a:r>
            <a:r>
              <a:rPr lang="en-CA" sz="15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ics</a:t>
            </a:r>
            <a:r>
              <a:rPr lang="en-CA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_${GITHUB_HEAD_REF}" \</a:t>
            </a:r>
            <a:endParaRPr lang="en-CA" sz="15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CA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           --push "." \</a:t>
            </a:r>
            <a:endParaRPr lang="en-CA" sz="15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CA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           --</a:t>
            </a:r>
            <a:r>
              <a:rPr lang="en-CA" sz="15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cmd</a:t>
            </a:r>
            <a:r>
              <a:rPr lang="en-CA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"/</a:t>
            </a:r>
            <a:r>
              <a:rPr lang="en-CA" sz="15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QOpenSys</a:t>
            </a:r>
            <a:r>
              <a:rPr lang="en-CA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/pkgs/bin/</a:t>
            </a:r>
            <a:r>
              <a:rPr lang="en-CA" sz="15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gmake</a:t>
            </a:r>
            <a:r>
              <a:rPr lang="en-CA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BIN_LIB=CMPSYS"</a:t>
            </a:r>
            <a:endParaRPr lang="en-CA" sz="15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CA" sz="15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env</a:t>
            </a:r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CA" sz="15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IBMI_HOST</a:t>
            </a:r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${{ </a:t>
            </a:r>
            <a:r>
              <a:rPr lang="en-CA" sz="15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secrets</a:t>
            </a:r>
            <a:r>
              <a:rPr lang="en-CA" sz="15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CA" sz="15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IBMI_HOST</a:t>
            </a:r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}}</a:t>
            </a:r>
          </a:p>
          <a:p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CA" sz="15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IBMI_USER</a:t>
            </a:r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${{ </a:t>
            </a:r>
            <a:r>
              <a:rPr lang="en-CA" sz="15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secrets</a:t>
            </a:r>
            <a:r>
              <a:rPr lang="en-CA" sz="15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CA" sz="15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IBMI_USER</a:t>
            </a:r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}}</a:t>
            </a:r>
          </a:p>
          <a:p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CA" sz="15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IBMI_PASSWORD</a:t>
            </a:r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${{ </a:t>
            </a:r>
            <a:r>
              <a:rPr lang="en-CA" sz="15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secrets</a:t>
            </a:r>
            <a:r>
              <a:rPr lang="en-CA" sz="15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CA" sz="15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IBMI_PASSWORD</a:t>
            </a:r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}}</a:t>
            </a:r>
          </a:p>
          <a:p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CA" sz="15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IBMI_SSH_PORT</a:t>
            </a:r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${{ </a:t>
            </a:r>
            <a:r>
              <a:rPr lang="en-CA" sz="15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secrets</a:t>
            </a:r>
            <a:r>
              <a:rPr lang="en-CA" sz="15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CA" sz="15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IBMI_SSH_PORT</a:t>
            </a:r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}}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C1A9FB7-02CB-4C4D-C445-F0498F9D7BBA}"/>
              </a:ext>
            </a:extLst>
          </p:cNvPr>
          <p:cNvSpPr txBox="1"/>
          <p:nvPr/>
        </p:nvSpPr>
        <p:spPr>
          <a:xfrm>
            <a:off x="426823" y="4310517"/>
            <a:ext cx="1672325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US" sz="1300" dirty="0">
                <a:latin typeface="+mj-lt"/>
              </a:rPr>
              <a:t>IBM i connection is specified as environment variables</a:t>
            </a:r>
            <a:endParaRPr lang="en-CA" sz="1300" dirty="0">
              <a:latin typeface="+mj-lt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26F73E3-9DF4-0D50-FEE2-4553BA03D51D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2099148" y="4756793"/>
            <a:ext cx="518924" cy="363850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685F5C0-64D1-CFA4-00A2-BE208EB2046D}"/>
              </a:ext>
            </a:extLst>
          </p:cNvPr>
          <p:cNvSpPr txBox="1"/>
          <p:nvPr/>
        </p:nvSpPr>
        <p:spPr>
          <a:xfrm>
            <a:off x="10007567" y="2603716"/>
            <a:ext cx="1757609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US" sz="1300" dirty="0">
                <a:latin typeface="+mj-lt"/>
              </a:rPr>
              <a:t>GITHUB_HEAD_REF is the head ref or source branch of the pull request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62248F3-1889-759E-5DE7-FA9DE8610AB9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7247823" y="3049992"/>
            <a:ext cx="2759744" cy="1011869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65105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Why use environments?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A737C30-ED69-AA64-44F6-10A8DC4EEF3C}"/>
              </a:ext>
            </a:extLst>
          </p:cNvPr>
          <p:cNvSpPr txBox="1"/>
          <p:nvPr/>
        </p:nvSpPr>
        <p:spPr>
          <a:xfrm>
            <a:off x="6250005" y="2748174"/>
            <a:ext cx="5120452" cy="1708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5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jobs</a:t>
            </a:r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CA" sz="15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ibmi</a:t>
            </a:r>
            <a:r>
              <a:rPr lang="en-CA" sz="15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-build</a:t>
            </a:r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CA" sz="15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strategy</a:t>
            </a:r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CA" sz="15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matrix</a:t>
            </a:r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CA" sz="15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environment</a:t>
            </a:r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[</a:t>
            </a:r>
            <a:r>
              <a:rPr lang="en-CA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COMMON1</a:t>
            </a:r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CA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OSSBUILD</a:t>
            </a:r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CA" sz="15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environment</a:t>
            </a:r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${{ </a:t>
            </a:r>
            <a:r>
              <a:rPr lang="en-CA" sz="15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matrix</a:t>
            </a:r>
            <a:r>
              <a:rPr lang="en-CA" sz="15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CA" sz="15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environment</a:t>
            </a:r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}}</a:t>
            </a:r>
          </a:p>
          <a:p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CA" sz="15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runs-on</a:t>
            </a:r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CA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ubuntu-latest</a:t>
            </a:r>
            <a:endParaRPr lang="en-CA" sz="15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DBDB43D-27AB-BFF4-1D20-10FC50EF7309}"/>
              </a:ext>
            </a:extLst>
          </p:cNvPr>
          <p:cNvSpPr txBox="1"/>
          <p:nvPr/>
        </p:nvSpPr>
        <p:spPr>
          <a:xfrm>
            <a:off x="9805810" y="1826845"/>
            <a:ext cx="1757609" cy="6924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US" sz="1300" dirty="0">
                <a:latin typeface="+mj-lt"/>
              </a:rPr>
              <a:t>Use a matrix to run a workflow on multiple IBM i machines</a:t>
            </a:r>
            <a:endParaRPr lang="en-CA" sz="1300" dirty="0">
              <a:latin typeface="+mj-lt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ABC5D9A-2F93-FB74-EFCE-8D09E49DFDA7}"/>
              </a:ext>
            </a:extLst>
          </p:cNvPr>
          <p:cNvCxnSpPr>
            <a:cxnSpLocks/>
            <a:stCxn id="20" idx="1"/>
          </p:cNvCxnSpPr>
          <p:nvPr/>
        </p:nvCxnSpPr>
        <p:spPr>
          <a:xfrm flipH="1">
            <a:off x="8999621" y="2173094"/>
            <a:ext cx="806189" cy="1429160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7" name="Picture 26">
            <a:extLst>
              <a:ext uri="{FF2B5EF4-FFF2-40B4-BE49-F238E27FC236}">
                <a16:creationId xmlns:a16="http://schemas.microsoft.com/office/drawing/2014/main" id="{A6C6A640-B058-78D4-B8DD-129EDB89F2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581" y="1811051"/>
            <a:ext cx="5120451" cy="358240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521742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8B918B15-3100-07BC-A48C-0D4B859498EF}"/>
              </a:ext>
            </a:extLst>
          </p:cNvPr>
          <p:cNvSpPr/>
          <p:nvPr/>
        </p:nvSpPr>
        <p:spPr>
          <a:xfrm>
            <a:off x="4587836" y="2932632"/>
            <a:ext cx="5423679" cy="18480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How do GitHub Actions work?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4EB6CA-CD61-1A07-8C63-7F601969D9C7}"/>
              </a:ext>
            </a:extLst>
          </p:cNvPr>
          <p:cNvSpPr txBox="1"/>
          <p:nvPr/>
        </p:nvSpPr>
        <p:spPr>
          <a:xfrm>
            <a:off x="-9812" y="3183797"/>
            <a:ext cx="1585912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5000" dirty="0">
                <a:latin typeface="+mj-lt"/>
              </a:rPr>
              <a:t>👨🏻‍💻</a:t>
            </a:r>
            <a:br>
              <a:rPr lang="en-US" sz="1800" dirty="0">
                <a:latin typeface="+mj-lt"/>
              </a:rPr>
            </a:br>
            <a:r>
              <a:rPr lang="en-US" sz="1800" dirty="0">
                <a:latin typeface="+mj-lt"/>
              </a:rPr>
              <a:t>Developer</a:t>
            </a:r>
            <a:endParaRPr lang="en-CA" dirty="0"/>
          </a:p>
        </p:txBody>
      </p:sp>
      <p:pic>
        <p:nvPicPr>
          <p:cNvPr id="1028" name="Picture 4" descr="Icon request: fa-vscode · Issue #13413 · FortAwesome/Font-Awesome · GitHub">
            <a:extLst>
              <a:ext uri="{FF2B5EF4-FFF2-40B4-BE49-F238E27FC236}">
                <a16:creationId xmlns:a16="http://schemas.microsoft.com/office/drawing/2014/main" id="{395CD53D-B918-82B6-6EC8-911D7D3058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010" y="3346569"/>
            <a:ext cx="606669" cy="606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D8D3423-C6E4-19AE-9E9B-625B03205349}"/>
              </a:ext>
            </a:extLst>
          </p:cNvPr>
          <p:cNvSpPr txBox="1"/>
          <p:nvPr/>
        </p:nvSpPr>
        <p:spPr>
          <a:xfrm>
            <a:off x="2042388" y="3964627"/>
            <a:ext cx="158591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t>Visual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t>Studio Code</a:t>
            </a:r>
            <a:endParaRPr lang="en-CA" dirty="0"/>
          </a:p>
        </p:txBody>
      </p:sp>
      <p:pic>
        <p:nvPicPr>
          <p:cNvPr id="1030" name="Picture 6" descr="Git&quot; Icon - Download for free – Iconduck">
            <a:extLst>
              <a:ext uri="{FF2B5EF4-FFF2-40B4-BE49-F238E27FC236}">
                <a16:creationId xmlns:a16="http://schemas.microsoft.com/office/drawing/2014/main" id="{7BEFB86E-6D88-09E7-4D99-3174FCBE4A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7479" y="3346569"/>
            <a:ext cx="606668" cy="606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85BC33B-755B-B625-EC3B-C55E46790C79}"/>
              </a:ext>
            </a:extLst>
          </p:cNvPr>
          <p:cNvSpPr txBox="1"/>
          <p:nvPr/>
        </p:nvSpPr>
        <p:spPr>
          <a:xfrm>
            <a:off x="4563741" y="3964628"/>
            <a:ext cx="13864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t>Git Repository</a:t>
            </a:r>
            <a:endParaRPr lang="en-CA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FB1E2B0-B79C-6166-9741-50493EC5D568}"/>
              </a:ext>
            </a:extLst>
          </p:cNvPr>
          <p:cNvSpPr txBox="1"/>
          <p:nvPr/>
        </p:nvSpPr>
        <p:spPr>
          <a:xfrm>
            <a:off x="6754946" y="3964627"/>
            <a:ext cx="117350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t>GitHub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t>Actions</a:t>
            </a:r>
            <a:endParaRPr lang="en-CA" dirty="0"/>
          </a:p>
        </p:txBody>
      </p:sp>
      <p:pic>
        <p:nvPicPr>
          <p:cNvPr id="1034" name="Picture 10" descr="Github Logo - Free social media icons">
            <a:extLst>
              <a:ext uri="{FF2B5EF4-FFF2-40B4-BE49-F238E27FC236}">
                <a16:creationId xmlns:a16="http://schemas.microsoft.com/office/drawing/2014/main" id="{B2D7E544-F8DA-BFC5-A452-3F20821D32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0984" y="919385"/>
            <a:ext cx="606669" cy="606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A7DDD0D-4BA9-A50B-5CBC-985CF6B29B29}"/>
              </a:ext>
            </a:extLst>
          </p:cNvPr>
          <p:cNvSpPr txBox="1"/>
          <p:nvPr/>
        </p:nvSpPr>
        <p:spPr>
          <a:xfrm>
            <a:off x="6726524" y="1527670"/>
            <a:ext cx="12355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t>GitHub</a:t>
            </a:r>
            <a:endParaRPr lang="en-CA" dirty="0"/>
          </a:p>
        </p:txBody>
      </p:sp>
      <p:pic>
        <p:nvPicPr>
          <p:cNvPr id="30" name="Graphic 29">
            <a:extLst>
              <a:ext uri="{FF2B5EF4-FFF2-40B4-BE49-F238E27FC236}">
                <a16:creationId xmlns:a16="http://schemas.microsoft.com/office/drawing/2014/main" id="{542E9D26-6146-C263-F1EC-1CBE960266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230924" y="3412362"/>
            <a:ext cx="591252" cy="591252"/>
          </a:xfrm>
          <a:prstGeom prst="rect">
            <a:avLst/>
          </a:prstGeom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CDC4C25-0197-E042-852B-C4FB66D14337}"/>
              </a:ext>
            </a:extLst>
          </p:cNvPr>
          <p:cNvCxnSpPr>
            <a:cxnSpLocks/>
          </p:cNvCxnSpPr>
          <p:nvPr/>
        </p:nvCxnSpPr>
        <p:spPr>
          <a:xfrm>
            <a:off x="1284121" y="3820555"/>
            <a:ext cx="968634" cy="0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C1C0AD6-CC1D-E6B5-7886-97CD57DB5543}"/>
              </a:ext>
            </a:extLst>
          </p:cNvPr>
          <p:cNvCxnSpPr>
            <a:cxnSpLocks/>
          </p:cNvCxnSpPr>
          <p:nvPr/>
        </p:nvCxnSpPr>
        <p:spPr>
          <a:xfrm>
            <a:off x="3433519" y="3811732"/>
            <a:ext cx="968634" cy="0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5480891-FF1D-190F-DA44-4225041928BA}"/>
              </a:ext>
            </a:extLst>
          </p:cNvPr>
          <p:cNvCxnSpPr>
            <a:cxnSpLocks/>
          </p:cNvCxnSpPr>
          <p:nvPr/>
        </p:nvCxnSpPr>
        <p:spPr>
          <a:xfrm>
            <a:off x="5819958" y="3811732"/>
            <a:ext cx="968634" cy="0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38" name="Picture 14" descr="Integrate Github Actions with ZenML - Orchestrator Integrations">
            <a:extLst>
              <a:ext uri="{FF2B5EF4-FFF2-40B4-BE49-F238E27FC236}">
                <a16:creationId xmlns:a16="http://schemas.microsoft.com/office/drawing/2014/main" id="{0720B70C-5A94-6FC2-191D-12776F1B7C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1946" y="3309401"/>
            <a:ext cx="719503" cy="719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3CF62FA1-3A57-2D70-5D20-3D94D1FC52BB}"/>
              </a:ext>
            </a:extLst>
          </p:cNvPr>
          <p:cNvSpPr txBox="1"/>
          <p:nvPr/>
        </p:nvSpPr>
        <p:spPr>
          <a:xfrm>
            <a:off x="996751" y="3472639"/>
            <a:ext cx="1543373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500" dirty="0">
                <a:latin typeface="+mj-lt"/>
              </a:rPr>
              <a:t>Develop app</a:t>
            </a:r>
            <a:endParaRPr lang="en-CA" sz="15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1A1CAA8-300F-4D0B-7095-33DE38FD310A}"/>
              </a:ext>
            </a:extLst>
          </p:cNvPr>
          <p:cNvSpPr txBox="1"/>
          <p:nvPr/>
        </p:nvSpPr>
        <p:spPr>
          <a:xfrm>
            <a:off x="3142376" y="3472639"/>
            <a:ext cx="1543373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500" dirty="0">
                <a:latin typeface="+mj-lt"/>
              </a:rPr>
              <a:t>Push source</a:t>
            </a:r>
            <a:endParaRPr lang="en-CA" sz="15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1545A94-F21C-D10F-6AA6-E0E2B8464451}"/>
              </a:ext>
            </a:extLst>
          </p:cNvPr>
          <p:cNvSpPr txBox="1"/>
          <p:nvPr/>
        </p:nvSpPr>
        <p:spPr>
          <a:xfrm>
            <a:off x="5523722" y="3473246"/>
            <a:ext cx="1543373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500" dirty="0">
                <a:latin typeface="+mj-lt"/>
              </a:rPr>
              <a:t>Trigger event</a:t>
            </a:r>
            <a:endParaRPr lang="en-CA" sz="1500" dirty="0"/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BE135AC6-24E8-FCD8-1C22-3732A523C554}"/>
              </a:ext>
            </a:extLst>
          </p:cNvPr>
          <p:cNvCxnSpPr>
            <a:cxnSpLocks/>
          </p:cNvCxnSpPr>
          <p:nvPr/>
        </p:nvCxnSpPr>
        <p:spPr>
          <a:xfrm>
            <a:off x="7910247" y="3820555"/>
            <a:ext cx="968634" cy="0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9AF44190-20A5-4822-D640-F88EAF5AC99B}"/>
              </a:ext>
            </a:extLst>
          </p:cNvPr>
          <p:cNvSpPr txBox="1"/>
          <p:nvPr/>
        </p:nvSpPr>
        <p:spPr>
          <a:xfrm>
            <a:off x="7622877" y="3472639"/>
            <a:ext cx="1543373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500" dirty="0">
                <a:latin typeface="+mj-lt"/>
              </a:rPr>
              <a:t>Run workflow</a:t>
            </a:r>
            <a:endParaRPr lang="en-CA" sz="1500" dirty="0"/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D714D6F4-ACFD-2A72-56F1-F2F9377AD43B}"/>
              </a:ext>
            </a:extLst>
          </p:cNvPr>
          <p:cNvCxnSpPr>
            <a:cxnSpLocks/>
          </p:cNvCxnSpPr>
          <p:nvPr/>
        </p:nvCxnSpPr>
        <p:spPr>
          <a:xfrm flipV="1">
            <a:off x="9484253" y="4373523"/>
            <a:ext cx="0" cy="1072126"/>
          </a:xfrm>
          <a:prstGeom prst="straightConnector1">
            <a:avLst/>
          </a:prstGeom>
          <a:ln>
            <a:solidFill>
              <a:srgbClr val="F05A28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52508C16-D6F1-E096-A4BA-BBCB471F27B3}"/>
              </a:ext>
            </a:extLst>
          </p:cNvPr>
          <p:cNvSpPr txBox="1"/>
          <p:nvPr/>
        </p:nvSpPr>
        <p:spPr>
          <a:xfrm>
            <a:off x="8453903" y="5445649"/>
            <a:ext cx="20607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500" dirty="0">
                <a:latin typeface="+mj-lt"/>
              </a:rPr>
              <a:t>Machine that </a:t>
            </a:r>
            <a:br>
              <a:rPr lang="en-CA" sz="1500" dirty="0">
                <a:latin typeface="+mj-lt"/>
              </a:rPr>
            </a:br>
            <a:r>
              <a:rPr lang="en-CA" sz="1500" dirty="0">
                <a:latin typeface="+mj-lt"/>
              </a:rPr>
              <a:t>execute workflows </a:t>
            </a:r>
            <a:r>
              <a:rPr lang="en-CA" sz="1500" dirty="0">
                <a:solidFill>
                  <a:srgbClr val="1670FF"/>
                </a:solidFill>
                <a:latin typeface="+mj-lt"/>
              </a:rPr>
              <a:t>(@ibm/ibmi-ci installed here)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E1BFBAF-652B-80ED-4C5F-34AF24B3C4B8}"/>
              </a:ext>
            </a:extLst>
          </p:cNvPr>
          <p:cNvSpPr txBox="1"/>
          <p:nvPr/>
        </p:nvSpPr>
        <p:spPr>
          <a:xfrm>
            <a:off x="8931080" y="3269598"/>
            <a:ext cx="1080436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5000" dirty="0"/>
              <a:t>🖥️</a:t>
            </a:r>
          </a:p>
          <a:p>
            <a:pPr algn="ctr"/>
            <a:r>
              <a:rPr lang="en-CA" dirty="0"/>
              <a:t>Runner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70158BD-DEE2-779F-B1B3-E81AAC76DCE0}"/>
              </a:ext>
            </a:extLst>
          </p:cNvPr>
          <p:cNvSpPr txBox="1"/>
          <p:nvPr/>
        </p:nvSpPr>
        <p:spPr>
          <a:xfrm>
            <a:off x="10939797" y="4042114"/>
            <a:ext cx="11735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t>IBM i</a:t>
            </a:r>
            <a:endParaRPr lang="en-CA" dirty="0"/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2A20CF1F-133E-0311-76B8-C171B5109769}"/>
              </a:ext>
            </a:extLst>
          </p:cNvPr>
          <p:cNvCxnSpPr>
            <a:cxnSpLocks/>
          </p:cNvCxnSpPr>
          <p:nvPr/>
        </p:nvCxnSpPr>
        <p:spPr>
          <a:xfrm>
            <a:off x="10161252" y="3830787"/>
            <a:ext cx="968634" cy="0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24AABF50-ECE4-B73F-AC94-AFE389D9025C}"/>
              </a:ext>
            </a:extLst>
          </p:cNvPr>
          <p:cNvSpPr txBox="1"/>
          <p:nvPr/>
        </p:nvSpPr>
        <p:spPr>
          <a:xfrm>
            <a:off x="9873882" y="3482871"/>
            <a:ext cx="1543373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500" dirty="0">
                <a:latin typeface="+mj-lt"/>
              </a:rPr>
              <a:t>Run build</a:t>
            </a:r>
            <a:endParaRPr lang="en-CA" sz="1500" dirty="0"/>
          </a:p>
        </p:txBody>
      </p:sp>
      <p:sp>
        <p:nvSpPr>
          <p:cNvPr id="1024" name="Left Bracket 1023">
            <a:extLst>
              <a:ext uri="{FF2B5EF4-FFF2-40B4-BE49-F238E27FC236}">
                <a16:creationId xmlns:a16="http://schemas.microsoft.com/office/drawing/2014/main" id="{ABABF5DC-3A93-F4ED-9197-60556F9843B3}"/>
              </a:ext>
            </a:extLst>
          </p:cNvPr>
          <p:cNvSpPr/>
          <p:nvPr/>
        </p:nvSpPr>
        <p:spPr>
          <a:xfrm rot="5400000">
            <a:off x="7161436" y="-87171"/>
            <a:ext cx="276480" cy="5423681"/>
          </a:xfrm>
          <a:prstGeom prst="leftBracket">
            <a:avLst/>
          </a:prstGeom>
          <a:ln>
            <a:solidFill>
              <a:srgbClr val="F05A28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031" name="Straight Connector 1030">
            <a:extLst>
              <a:ext uri="{FF2B5EF4-FFF2-40B4-BE49-F238E27FC236}">
                <a16:creationId xmlns:a16="http://schemas.microsoft.com/office/drawing/2014/main" id="{A4E7F413-360B-B386-4632-0A186D80FCEE}"/>
              </a:ext>
            </a:extLst>
          </p:cNvPr>
          <p:cNvCxnSpPr>
            <a:cxnSpLocks/>
            <a:endCxn id="18" idx="2"/>
          </p:cNvCxnSpPr>
          <p:nvPr/>
        </p:nvCxnSpPr>
        <p:spPr>
          <a:xfrm flipH="1" flipV="1">
            <a:off x="7344318" y="1897002"/>
            <a:ext cx="6309" cy="589427"/>
          </a:xfrm>
          <a:prstGeom prst="line">
            <a:avLst/>
          </a:prstGeom>
          <a:ln>
            <a:solidFill>
              <a:srgbClr val="F05A28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2" name="Straight Arrow Connector 1041">
            <a:extLst>
              <a:ext uri="{FF2B5EF4-FFF2-40B4-BE49-F238E27FC236}">
                <a16:creationId xmlns:a16="http://schemas.microsoft.com/office/drawing/2014/main" id="{113C0F6E-2E76-118B-37AB-0003D282D60D}"/>
              </a:ext>
            </a:extLst>
          </p:cNvPr>
          <p:cNvCxnSpPr>
            <a:cxnSpLocks/>
            <a:stCxn id="1043" idx="0"/>
          </p:cNvCxnSpPr>
          <p:nvPr/>
        </p:nvCxnSpPr>
        <p:spPr>
          <a:xfrm flipV="1">
            <a:off x="6324636" y="3957089"/>
            <a:ext cx="0" cy="1488560"/>
          </a:xfrm>
          <a:prstGeom prst="straightConnector1">
            <a:avLst/>
          </a:prstGeom>
          <a:ln>
            <a:solidFill>
              <a:srgbClr val="F05A28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43" name="TextBox 1042">
            <a:extLst>
              <a:ext uri="{FF2B5EF4-FFF2-40B4-BE49-F238E27FC236}">
                <a16:creationId xmlns:a16="http://schemas.microsoft.com/office/drawing/2014/main" id="{78D2CDD0-1892-CD2A-5054-1BA8F35E4690}"/>
              </a:ext>
            </a:extLst>
          </p:cNvPr>
          <p:cNvSpPr txBox="1"/>
          <p:nvPr/>
        </p:nvSpPr>
        <p:spPr>
          <a:xfrm>
            <a:off x="5401411" y="5445649"/>
            <a:ext cx="1846450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500" dirty="0">
                <a:latin typeface="+mj-lt"/>
              </a:rPr>
              <a:t>Events are what trigger workflows to run</a:t>
            </a:r>
            <a:endParaRPr lang="en-CA" sz="15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211640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Agenda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CCBB2A-9653-B3A8-B8CF-E55B1670D8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CA" dirty="0">
                <a:latin typeface="+mj-lt"/>
              </a:rPr>
              <a:t>The Modern Development Lifecycle with Git</a:t>
            </a:r>
          </a:p>
          <a:p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Unlock Automated Builds with </a:t>
            </a:r>
            <a:r>
              <a:rPr lang="en-CA" dirty="0" err="1">
                <a:latin typeface="+mj-lt"/>
              </a:rPr>
              <a:t>ibmi</a:t>
            </a:r>
            <a:r>
              <a:rPr lang="en-CA" dirty="0">
                <a:latin typeface="+mj-lt"/>
              </a:rPr>
              <a:t>-ci</a:t>
            </a:r>
          </a:p>
          <a:p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ILE Dependency Analysis with Source Orbit</a:t>
            </a:r>
          </a:p>
          <a:p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Practical Use Case</a:t>
            </a:r>
          </a:p>
          <a:p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Demo</a:t>
            </a:r>
          </a:p>
          <a:p>
            <a:pPr marL="0" indent="0">
              <a:buNone/>
            </a:pPr>
            <a:endParaRPr lang="en-CA" dirty="0">
              <a:latin typeface="+mj-lt"/>
            </a:endParaRPr>
          </a:p>
          <a:p>
            <a:endParaRPr lang="en-CA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123039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What are Events and Runners?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14B51D7-08A6-1EC2-2DFC-7DA4A1732384}"/>
              </a:ext>
            </a:extLst>
          </p:cNvPr>
          <p:cNvCxnSpPr>
            <a:cxnSpLocks/>
          </p:cNvCxnSpPr>
          <p:nvPr/>
        </p:nvCxnSpPr>
        <p:spPr>
          <a:xfrm>
            <a:off x="5689600" y="981948"/>
            <a:ext cx="12700" cy="549505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6C31691-1C43-8708-3C81-75D013E18BDF}"/>
              </a:ext>
            </a:extLst>
          </p:cNvPr>
          <p:cNvSpPr txBox="1"/>
          <p:nvPr/>
        </p:nvSpPr>
        <p:spPr>
          <a:xfrm>
            <a:off x="6261100" y="1163135"/>
            <a:ext cx="52832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1670FF"/>
                </a:solidFill>
                <a:latin typeface="+mj-lt"/>
              </a:rPr>
              <a:t>Runners</a:t>
            </a:r>
          </a:p>
          <a:p>
            <a:pPr algn="ctr"/>
            <a:r>
              <a:rPr lang="en-US" dirty="0"/>
              <a:t>↓</a:t>
            </a:r>
          </a:p>
          <a:p>
            <a:pPr algn="ctr"/>
            <a:r>
              <a:rPr lang="en-US" dirty="0"/>
              <a:t>Machines that execute jobs in a workflow</a:t>
            </a:r>
            <a:endParaRPr lang="en-US" dirty="0">
              <a:solidFill>
                <a:srgbClr val="1670FF"/>
              </a:solidFill>
              <a:latin typeface="+mj-lt"/>
            </a:endParaRPr>
          </a:p>
          <a:p>
            <a:pPr algn="ctr"/>
            <a:endParaRPr lang="en-US" dirty="0">
              <a:solidFill>
                <a:srgbClr val="1670FF"/>
              </a:solidFill>
              <a:latin typeface="+mj-lt"/>
            </a:endParaRPr>
          </a:p>
          <a:p>
            <a:pPr algn="ctr"/>
            <a:endParaRPr lang="en-US" dirty="0">
              <a:solidFill>
                <a:srgbClr val="1670FF"/>
              </a:solidFill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2F5C0D8-41BB-2470-B1D9-894595F7451C}"/>
              </a:ext>
            </a:extLst>
          </p:cNvPr>
          <p:cNvSpPr txBox="1"/>
          <p:nvPr/>
        </p:nvSpPr>
        <p:spPr>
          <a:xfrm>
            <a:off x="298815" y="1175835"/>
            <a:ext cx="52832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1670FF"/>
                </a:solidFill>
                <a:latin typeface="+mj-lt"/>
              </a:rPr>
              <a:t>Events</a:t>
            </a:r>
          </a:p>
          <a:p>
            <a:pPr algn="ctr"/>
            <a:r>
              <a:rPr lang="en-US" dirty="0"/>
              <a:t>↓</a:t>
            </a:r>
          </a:p>
          <a:p>
            <a:pPr algn="ctr"/>
            <a:r>
              <a:rPr lang="en-US" dirty="0"/>
              <a:t>Workflow triggers that cause a workflow to run</a:t>
            </a:r>
            <a:endParaRPr lang="en-CA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578C570-1139-3970-1004-259FDACD63A8}"/>
              </a:ext>
            </a:extLst>
          </p:cNvPr>
          <p:cNvSpPr txBox="1"/>
          <p:nvPr/>
        </p:nvSpPr>
        <p:spPr>
          <a:xfrm>
            <a:off x="1397365" y="2441882"/>
            <a:ext cx="3086099" cy="3231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7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on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7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push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7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branches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[ </a:t>
            </a:r>
            <a:r>
              <a:rPr lang="en-US" sz="17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]</a:t>
            </a:r>
          </a:p>
          <a:p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7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pull_request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7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branches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[ </a:t>
            </a:r>
            <a:r>
              <a:rPr lang="en-US" sz="17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]</a:t>
            </a:r>
          </a:p>
          <a:p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7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types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[</a:t>
            </a:r>
            <a:r>
              <a:rPr lang="en-US" sz="17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opened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b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7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release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7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types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[</a:t>
            </a:r>
            <a:r>
              <a:rPr lang="en-US" sz="17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created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b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7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workflow_dispatch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56CD5F9-4D4E-7D10-CDDE-275CA0B129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1100" y="2216959"/>
            <a:ext cx="5487104" cy="30211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779D93D6-5F63-68E5-1138-CEE261E2424C}"/>
              </a:ext>
            </a:extLst>
          </p:cNvPr>
          <p:cNvSpPr txBox="1"/>
          <p:nvPr/>
        </p:nvSpPr>
        <p:spPr>
          <a:xfrm>
            <a:off x="6261100" y="5406836"/>
            <a:ext cx="548710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i="1" dirty="0">
                <a:solidFill>
                  <a:srgbClr val="1670FF"/>
                </a:solidFill>
                <a:latin typeface="+mj-lt"/>
              </a:rPr>
              <a:t>-latest </a:t>
            </a:r>
            <a:r>
              <a:rPr lang="en-US" sz="1600" dirty="0">
                <a:latin typeface="+mj-lt"/>
              </a:rPr>
              <a:t>runner images are the latest stable images that GitHub provides, and might not be the most recent version of the operating system</a:t>
            </a:r>
            <a:endParaRPr lang="en-CA" sz="1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298829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ED1E0B2-0440-F85E-027D-40EBDA946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3207757"/>
            <a:ext cx="10210800" cy="442486"/>
          </a:xfrm>
        </p:spPr>
        <p:txBody>
          <a:bodyPr>
            <a:noAutofit/>
          </a:bodyPr>
          <a:lstStyle/>
          <a:p>
            <a:pPr algn="ctr"/>
            <a:r>
              <a:rPr lang="en-US" sz="4500" b="1" dirty="0">
                <a:latin typeface="+mj-lt"/>
              </a:rPr>
              <a:t>ILE Dependency Analysis with Source Orbit</a:t>
            </a:r>
          </a:p>
        </p:txBody>
      </p:sp>
    </p:spTree>
    <p:extLst>
      <p:ext uri="{BB962C8B-B14F-4D97-AF65-F5344CB8AC3E}">
        <p14:creationId xmlns:p14="http://schemas.microsoft.com/office/powerpoint/2010/main" val="21146178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Overview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CCBB2A-9653-B3A8-B8CF-E55B1670D8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10896" y="841729"/>
            <a:ext cx="5493138" cy="5569511"/>
          </a:xfrm>
        </p:spPr>
        <p:txBody>
          <a:bodyPr/>
          <a:lstStyle/>
          <a:p>
            <a:r>
              <a:rPr lang="en-CA" dirty="0">
                <a:solidFill>
                  <a:srgbClr val="1670FF"/>
                </a:solidFill>
                <a:latin typeface="+mj-lt"/>
              </a:rPr>
              <a:t>A dependency management tool (CLI and VS Code extension!)</a:t>
            </a:r>
          </a:p>
          <a:p>
            <a:pPr lvl="1"/>
            <a:r>
              <a:rPr lang="en-CA" dirty="0">
                <a:latin typeface="+mj-lt"/>
              </a:rPr>
              <a:t>Build </a:t>
            </a:r>
            <a:r>
              <a:rPr lang="en-US" dirty="0">
                <a:latin typeface="+mj-lt"/>
              </a:rPr>
              <a:t>dependency tree for RPGLE, DDS, SQL, CL, etc.</a:t>
            </a:r>
          </a:p>
          <a:p>
            <a:pPr lvl="1"/>
            <a:endParaRPr lang="en-US" dirty="0">
              <a:latin typeface="+mj-lt"/>
            </a:endParaRPr>
          </a:p>
          <a:p>
            <a:pPr lvl="1"/>
            <a:r>
              <a:rPr lang="en-US" dirty="0">
                <a:latin typeface="+mj-lt"/>
              </a:rPr>
              <a:t>Generates impact analysis information</a:t>
            </a:r>
          </a:p>
          <a:p>
            <a:pPr lvl="1"/>
            <a:endParaRPr lang="en-US" dirty="0">
              <a:latin typeface="+mj-lt"/>
            </a:endParaRPr>
          </a:p>
          <a:p>
            <a:pPr lvl="1"/>
            <a:r>
              <a:rPr lang="en-US" dirty="0">
                <a:latin typeface="+mj-lt"/>
              </a:rPr>
              <a:t>Generate scripts to automate builds</a:t>
            </a:r>
          </a:p>
          <a:p>
            <a:pPr lvl="1"/>
            <a:endParaRPr lang="en-US" dirty="0">
              <a:latin typeface="+mj-lt"/>
            </a:endParaRPr>
          </a:p>
          <a:p>
            <a:pPr lvl="1"/>
            <a:r>
              <a:rPr lang="en-US" dirty="0">
                <a:latin typeface="+mj-lt"/>
              </a:rPr>
              <a:t>Clean up your project</a:t>
            </a:r>
          </a:p>
          <a:p>
            <a:pPr lvl="1"/>
            <a:endParaRPr lang="en-US" dirty="0">
              <a:latin typeface="+mj-lt"/>
            </a:endParaRPr>
          </a:p>
          <a:p>
            <a:r>
              <a:rPr lang="en-CA" dirty="0">
                <a:latin typeface="+mj-lt"/>
              </a:rPr>
              <a:t>Requirements</a:t>
            </a:r>
          </a:p>
          <a:p>
            <a:pPr lvl="1"/>
            <a:r>
              <a:rPr lang="en-CA" dirty="0">
                <a:latin typeface="+mj-lt"/>
              </a:rPr>
              <a:t>Node.js needs to be installed</a:t>
            </a:r>
          </a:p>
          <a:p>
            <a:pPr lvl="1"/>
            <a:endParaRPr lang="en-US" dirty="0">
              <a:latin typeface="+mj-lt"/>
            </a:endParaRPr>
          </a:p>
          <a:p>
            <a:r>
              <a:rPr lang="en-CA" dirty="0">
                <a:latin typeface="+mj-lt"/>
              </a:rPr>
              <a:t>CLI Installation</a:t>
            </a:r>
          </a:p>
          <a:p>
            <a:pPr lvl="1"/>
            <a:r>
              <a:rPr lang="en-CA" dirty="0" err="1">
                <a:latin typeface="+mj-lt"/>
              </a:rPr>
              <a:t>npm</a:t>
            </a:r>
            <a:r>
              <a:rPr lang="en-CA" dirty="0">
                <a:latin typeface="+mj-lt"/>
              </a:rPr>
              <a:t> </a:t>
            </a:r>
            <a:r>
              <a:rPr lang="en-CA" dirty="0" err="1">
                <a:latin typeface="+mj-lt"/>
              </a:rPr>
              <a:t>i</a:t>
            </a:r>
            <a:r>
              <a:rPr lang="en-CA" dirty="0">
                <a:latin typeface="+mj-lt"/>
              </a:rPr>
              <a:t> -g @ibm/sourceorbit</a:t>
            </a:r>
          </a:p>
          <a:p>
            <a:pPr lvl="1"/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Extension Installation</a:t>
            </a:r>
          </a:p>
          <a:p>
            <a:pPr lvl="1"/>
            <a:r>
              <a:rPr lang="en-CA" dirty="0">
                <a:latin typeface="+mj-lt"/>
                <a:hlinkClick r:id="rId2"/>
              </a:rPr>
              <a:t>https://marketplace.visualstudio.com/items?itemName=IBM.vscode-sourceorbit</a:t>
            </a:r>
            <a:endParaRPr lang="en-CA" dirty="0">
              <a:latin typeface="+mj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75BD49F-2998-C5DE-BF8F-F01C000F3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0541" y="851354"/>
            <a:ext cx="4653192" cy="26056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A1D3FE4-F360-0233-6639-9C10CE2469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0541" y="3743152"/>
            <a:ext cx="4653192" cy="267771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210274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CLI Usage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CCBB2A-9653-B3A8-B8CF-E55B1670D8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10895" y="755104"/>
            <a:ext cx="9449121" cy="5806439"/>
          </a:xfrm>
        </p:spPr>
        <p:txBody>
          <a:bodyPr/>
          <a:lstStyle/>
          <a:p>
            <a:r>
              <a:rPr lang="en-CA" dirty="0">
                <a:latin typeface="+mj-lt"/>
              </a:rPr>
              <a:t>so –</a:t>
            </a:r>
            <a:r>
              <a:rPr lang="en-CA" dirty="0" err="1">
                <a:latin typeface="+mj-lt"/>
              </a:rPr>
              <a:t>ar</a:t>
            </a:r>
            <a:endParaRPr lang="en-CA" dirty="0">
              <a:latin typeface="+mj-lt"/>
            </a:endParaRPr>
          </a:p>
          <a:p>
            <a:pPr lvl="1"/>
            <a:r>
              <a:rPr lang="en-CA" dirty="0">
                <a:solidFill>
                  <a:srgbClr val="1670FF"/>
                </a:solidFill>
                <a:latin typeface="+mj-lt"/>
              </a:rPr>
              <a:t>Scan all source code and fix extensions </a:t>
            </a:r>
          </a:p>
          <a:p>
            <a:pPr lvl="2"/>
            <a:r>
              <a:rPr lang="en-CA" dirty="0">
                <a:latin typeface="+mj-lt"/>
              </a:rPr>
              <a:t>Rename programs to have </a:t>
            </a:r>
            <a:r>
              <a:rPr lang="en-CA" i="1" dirty="0">
                <a:solidFill>
                  <a:srgbClr val="F05A28"/>
                </a:solidFill>
                <a:latin typeface="+mj-lt"/>
              </a:rPr>
              <a:t>.</a:t>
            </a:r>
            <a:r>
              <a:rPr lang="en-CA" i="1" dirty="0" err="1">
                <a:solidFill>
                  <a:srgbClr val="F05A28"/>
                </a:solidFill>
                <a:latin typeface="+mj-lt"/>
              </a:rPr>
              <a:t>pgm</a:t>
            </a:r>
            <a:r>
              <a:rPr lang="en-CA" i="1" dirty="0">
                <a:solidFill>
                  <a:srgbClr val="F05A28"/>
                </a:solidFill>
                <a:latin typeface="+mj-lt"/>
              </a:rPr>
              <a:t>.</a:t>
            </a:r>
          </a:p>
          <a:p>
            <a:pPr lvl="2"/>
            <a:r>
              <a:rPr lang="en-CA" dirty="0">
                <a:latin typeface="+mj-lt"/>
              </a:rPr>
              <a:t>Rename include files to use </a:t>
            </a:r>
            <a:r>
              <a:rPr lang="en-CA" i="1" dirty="0">
                <a:solidFill>
                  <a:srgbClr val="F05A28"/>
                </a:solidFill>
                <a:latin typeface="+mj-lt"/>
              </a:rPr>
              <a:t>.</a:t>
            </a:r>
            <a:r>
              <a:rPr lang="en-CA" i="1" dirty="0" err="1">
                <a:solidFill>
                  <a:srgbClr val="F05A28"/>
                </a:solidFill>
                <a:latin typeface="+mj-lt"/>
              </a:rPr>
              <a:t>rpgleinc</a:t>
            </a:r>
            <a:endParaRPr lang="en-CA" i="1" dirty="0">
              <a:solidFill>
                <a:srgbClr val="F05A28"/>
              </a:solidFill>
              <a:latin typeface="+mj-lt"/>
            </a:endParaRPr>
          </a:p>
          <a:p>
            <a:pPr lvl="2"/>
            <a:r>
              <a:rPr lang="en-CA" dirty="0">
                <a:latin typeface="+mj-lt"/>
              </a:rPr>
              <a:t>Rename SQL source to use extension based on </a:t>
            </a:r>
            <a:r>
              <a:rPr lang="en-CA" i="1" dirty="0">
                <a:solidFill>
                  <a:srgbClr val="F05A28"/>
                </a:solidFill>
                <a:latin typeface="+mj-lt"/>
              </a:rPr>
              <a:t>CREATE</a:t>
            </a:r>
            <a:r>
              <a:rPr lang="en-CA" dirty="0">
                <a:latin typeface="+mj-lt"/>
              </a:rPr>
              <a:t> statement</a:t>
            </a:r>
          </a:p>
          <a:p>
            <a:pPr lvl="2"/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so –fi</a:t>
            </a:r>
          </a:p>
          <a:p>
            <a:pPr lvl="1"/>
            <a:r>
              <a:rPr lang="en-CA" dirty="0">
                <a:solidFill>
                  <a:srgbClr val="1670FF"/>
                </a:solidFill>
                <a:latin typeface="+mj-lt"/>
              </a:rPr>
              <a:t>Fix include/directory directives to use UNIX style paths if found in local source</a:t>
            </a:r>
          </a:p>
          <a:p>
            <a:pPr lvl="1"/>
            <a:endParaRPr lang="en-CA" dirty="0">
              <a:solidFill>
                <a:srgbClr val="1670FF"/>
              </a:solidFill>
              <a:latin typeface="+mj-lt"/>
            </a:endParaRPr>
          </a:p>
          <a:p>
            <a:r>
              <a:rPr lang="en-CA" dirty="0">
                <a:latin typeface="+mj-lt"/>
              </a:rPr>
              <a:t>so -bf &lt;type&gt;</a:t>
            </a:r>
          </a:p>
          <a:p>
            <a:pPr lvl="1"/>
            <a:r>
              <a:rPr lang="en-CA" dirty="0">
                <a:solidFill>
                  <a:srgbClr val="1670FF"/>
                </a:solidFill>
                <a:latin typeface="+mj-lt"/>
              </a:rPr>
              <a:t>Generate build and dependency files</a:t>
            </a:r>
          </a:p>
          <a:p>
            <a:pPr lvl="2"/>
            <a:r>
              <a:rPr lang="en-CA" dirty="0">
                <a:latin typeface="+mj-lt"/>
              </a:rPr>
              <a:t>make: Generate single </a:t>
            </a:r>
            <a:r>
              <a:rPr lang="en-CA" dirty="0" err="1">
                <a:latin typeface="+mj-lt"/>
              </a:rPr>
              <a:t>makefile</a:t>
            </a:r>
            <a:r>
              <a:rPr lang="en-CA" dirty="0">
                <a:latin typeface="+mj-lt"/>
              </a:rPr>
              <a:t> with targets and rules</a:t>
            </a:r>
          </a:p>
          <a:p>
            <a:pPr lvl="2"/>
            <a:r>
              <a:rPr lang="en-CA" dirty="0">
                <a:latin typeface="+mj-lt"/>
              </a:rPr>
              <a:t>bob: Generate Rules.mk files for Bob</a:t>
            </a:r>
          </a:p>
          <a:p>
            <a:pPr lvl="2"/>
            <a:r>
              <a:rPr lang="en-CA" dirty="0" err="1">
                <a:latin typeface="+mj-lt"/>
              </a:rPr>
              <a:t>imd</a:t>
            </a:r>
            <a:r>
              <a:rPr lang="en-CA" dirty="0">
                <a:latin typeface="+mj-lt"/>
              </a:rPr>
              <a:t>: Generate impact analysis for branches</a:t>
            </a:r>
          </a:p>
          <a:p>
            <a:pPr lvl="2"/>
            <a:r>
              <a:rPr lang="en-CA" dirty="0" err="1">
                <a:latin typeface="+mj-lt"/>
              </a:rPr>
              <a:t>json</a:t>
            </a:r>
            <a:r>
              <a:rPr lang="en-CA" dirty="0">
                <a:latin typeface="+mj-lt"/>
              </a:rPr>
              <a:t>: Generate dependency info as JSON</a:t>
            </a:r>
          </a:p>
          <a:p>
            <a:pPr lvl="1"/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so –bl &lt;name&gt;</a:t>
            </a:r>
          </a:p>
          <a:p>
            <a:pPr lvl="1"/>
            <a:r>
              <a:rPr lang="en-CA" dirty="0">
                <a:solidFill>
                  <a:srgbClr val="1670FF"/>
                </a:solidFill>
                <a:latin typeface="+mj-lt"/>
              </a:rPr>
              <a:t>Generate a deterministic library name given a branch name</a:t>
            </a:r>
          </a:p>
        </p:txBody>
      </p:sp>
    </p:spTree>
    <p:extLst>
      <p:ext uri="{BB962C8B-B14F-4D97-AF65-F5344CB8AC3E}">
        <p14:creationId xmlns:p14="http://schemas.microsoft.com/office/powerpoint/2010/main" val="27259897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B7717737-45BC-7F61-0358-14CC701B2516}"/>
              </a:ext>
            </a:extLst>
          </p:cNvPr>
          <p:cNvSpPr/>
          <p:nvPr/>
        </p:nvSpPr>
        <p:spPr>
          <a:xfrm>
            <a:off x="4437246" y="1085412"/>
            <a:ext cx="7584708" cy="48437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Repository Cleanup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BDC3020-0B04-1F7F-FF1C-3C946AD8DA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817" y="2231268"/>
            <a:ext cx="3652498" cy="261361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B867322-642F-57F0-C2DD-6ACB228E3A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0642" y="1996640"/>
            <a:ext cx="1993310" cy="308287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2B826B1-FB39-6652-0504-F4D6C80880D7}"/>
              </a:ext>
            </a:extLst>
          </p:cNvPr>
          <p:cNvCxnSpPr>
            <a:cxnSpLocks/>
          </p:cNvCxnSpPr>
          <p:nvPr/>
        </p:nvCxnSpPr>
        <p:spPr>
          <a:xfrm>
            <a:off x="3291840" y="3282213"/>
            <a:ext cx="1549667" cy="0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1D6C014-918A-37C2-A1B3-F3680E786A72}"/>
              </a:ext>
            </a:extLst>
          </p:cNvPr>
          <p:cNvCxnSpPr>
            <a:cxnSpLocks/>
          </p:cNvCxnSpPr>
          <p:nvPr/>
        </p:nvCxnSpPr>
        <p:spPr>
          <a:xfrm>
            <a:off x="3291840" y="3782728"/>
            <a:ext cx="1549667" cy="0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E5DDC863-DC32-76E8-65D8-DD439913EBC7}"/>
              </a:ext>
            </a:extLst>
          </p:cNvPr>
          <p:cNvSpPr/>
          <p:nvPr/>
        </p:nvSpPr>
        <p:spPr>
          <a:xfrm>
            <a:off x="5090532" y="3119138"/>
            <a:ext cx="1412761" cy="242885"/>
          </a:xfrm>
          <a:prstGeom prst="rect">
            <a:avLst/>
          </a:prstGeom>
          <a:ln w="19050">
            <a:solidFill>
              <a:srgbClr val="1670FF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CE219D1-E667-53DE-4174-1AB7781967E1}"/>
              </a:ext>
            </a:extLst>
          </p:cNvPr>
          <p:cNvSpPr/>
          <p:nvPr/>
        </p:nvSpPr>
        <p:spPr>
          <a:xfrm>
            <a:off x="5091381" y="3677954"/>
            <a:ext cx="1411912" cy="242885"/>
          </a:xfrm>
          <a:prstGeom prst="rect">
            <a:avLst/>
          </a:prstGeom>
          <a:ln w="19050">
            <a:solidFill>
              <a:srgbClr val="1670FF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1FDECF0-7AB9-B607-980B-B7C3FB368E53}"/>
              </a:ext>
            </a:extLst>
          </p:cNvPr>
          <p:cNvSpPr txBox="1"/>
          <p:nvPr/>
        </p:nvSpPr>
        <p:spPr>
          <a:xfrm>
            <a:off x="459817" y="4871241"/>
            <a:ext cx="3652498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CA" sz="1500" dirty="0">
                <a:latin typeface="+mj-lt"/>
              </a:rPr>
              <a:t>Original source in QSYS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7CC96C3-4F1B-0FED-4EA1-D3B089558C24}"/>
              </a:ext>
            </a:extLst>
          </p:cNvPr>
          <p:cNvSpPr txBox="1"/>
          <p:nvPr/>
        </p:nvSpPr>
        <p:spPr>
          <a:xfrm>
            <a:off x="4610642" y="5106013"/>
            <a:ext cx="199331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CA" sz="1500" dirty="0">
                <a:latin typeface="+mj-lt"/>
              </a:rPr>
              <a:t>Cleaned up file extensions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F69417C-D6D1-C956-C714-73F220F06013}"/>
              </a:ext>
            </a:extLst>
          </p:cNvPr>
          <p:cNvSpPr txBox="1"/>
          <p:nvPr/>
        </p:nvSpPr>
        <p:spPr>
          <a:xfrm>
            <a:off x="7102277" y="5344512"/>
            <a:ext cx="4759485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CA" sz="1500" dirty="0">
                <a:latin typeface="+mj-lt"/>
              </a:rPr>
              <a:t>Cleaned up source code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999E8F9-A69A-9645-17B4-DBFA8E0FFA28}"/>
              </a:ext>
            </a:extLst>
          </p:cNvPr>
          <p:cNvSpPr txBox="1"/>
          <p:nvPr/>
        </p:nvSpPr>
        <p:spPr>
          <a:xfrm>
            <a:off x="10486663" y="1085412"/>
            <a:ext cx="1535291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r" fontAlgn="auto">
              <a:buFont typeface="Arial"/>
              <a:buNone/>
            </a:pPr>
            <a:r>
              <a:rPr lang="en-CA" sz="1500" dirty="0">
                <a:latin typeface="+mj-lt"/>
              </a:rPr>
              <a:t>Source Locally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13EA3F-D829-A050-FC94-0F9BD332D3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2277" y="1692733"/>
            <a:ext cx="4759485" cy="362910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715BBF4-C882-90BD-EAC6-E17684D4EC43}"/>
              </a:ext>
            </a:extLst>
          </p:cNvPr>
          <p:cNvCxnSpPr>
            <a:cxnSpLocks/>
          </p:cNvCxnSpPr>
          <p:nvPr/>
        </p:nvCxnSpPr>
        <p:spPr>
          <a:xfrm flipV="1">
            <a:off x="6557963" y="3240580"/>
            <a:ext cx="1115567" cy="549537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9076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Impact Analysis…What Objects Am I Affecting?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C842701-E336-BDD0-F138-E946FFC89A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679" y="2387066"/>
            <a:ext cx="4864694" cy="299878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3FEC2CA-F650-4D4F-CC40-0867D0A510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4236" y="1792346"/>
            <a:ext cx="5771422" cy="426880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340C669-C805-8EC4-B709-BB70D1CEED7E}"/>
              </a:ext>
            </a:extLst>
          </p:cNvPr>
          <p:cNvSpPr txBox="1"/>
          <p:nvPr/>
        </p:nvSpPr>
        <p:spPr>
          <a:xfrm>
            <a:off x="3279881" y="1446097"/>
            <a:ext cx="1757609" cy="6924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US" sz="1300" dirty="0">
                <a:latin typeface="+mj-lt"/>
              </a:rPr>
              <a:t>Impacted objects based on source changes</a:t>
            </a:r>
            <a:endParaRPr lang="en-CA" sz="1300" dirty="0">
              <a:latin typeface="+mj-lt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48CCB25-5C2D-1051-A0E6-E647D249BA62}"/>
              </a:ext>
            </a:extLst>
          </p:cNvPr>
          <p:cNvCxnSpPr>
            <a:cxnSpLocks/>
            <a:stCxn id="18" idx="1"/>
          </p:cNvCxnSpPr>
          <p:nvPr/>
        </p:nvCxnSpPr>
        <p:spPr>
          <a:xfrm flipH="1">
            <a:off x="2012950" y="1792346"/>
            <a:ext cx="1266931" cy="1573154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1746DC5C-405E-BAED-664A-DFDD528B7882}"/>
              </a:ext>
            </a:extLst>
          </p:cNvPr>
          <p:cNvSpPr txBox="1"/>
          <p:nvPr/>
        </p:nvSpPr>
        <p:spPr>
          <a:xfrm>
            <a:off x="8483510" y="953654"/>
            <a:ext cx="1757609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/>
            <a:r>
              <a:rPr lang="en-CA" sz="1300" dirty="0">
                <a:latin typeface="+mj-lt"/>
              </a:rPr>
              <a:t>Full </a:t>
            </a:r>
            <a:r>
              <a:rPr lang="en-US" sz="1300" dirty="0">
                <a:latin typeface="+mj-lt"/>
              </a:rPr>
              <a:t>project dependency tree</a:t>
            </a:r>
            <a:endParaRPr lang="en-CA" sz="1300" dirty="0">
              <a:latin typeface="+mj-lt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3A3919A-DE5A-EEA0-904B-17B45053C53F}"/>
              </a:ext>
            </a:extLst>
          </p:cNvPr>
          <p:cNvCxnSpPr>
            <a:cxnSpLocks/>
            <a:stCxn id="20" idx="1"/>
          </p:cNvCxnSpPr>
          <p:nvPr/>
        </p:nvCxnSpPr>
        <p:spPr>
          <a:xfrm flipH="1">
            <a:off x="7026442" y="1199876"/>
            <a:ext cx="1457068" cy="725177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37D89CCE-B565-2C19-79B6-477B1C1DA1E4}"/>
              </a:ext>
            </a:extLst>
          </p:cNvPr>
          <p:cNvSpPr txBox="1"/>
          <p:nvPr/>
        </p:nvSpPr>
        <p:spPr>
          <a:xfrm>
            <a:off x="3279881" y="5568706"/>
            <a:ext cx="1757609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US" sz="1300" dirty="0">
                <a:latin typeface="+mj-lt"/>
              </a:rPr>
              <a:t>Dependencies of impacted objects</a:t>
            </a:r>
            <a:endParaRPr lang="en-CA" sz="1300" dirty="0">
              <a:latin typeface="+mj-lt"/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651C550-1645-839C-F399-1EECFFA678AE}"/>
              </a:ext>
            </a:extLst>
          </p:cNvPr>
          <p:cNvCxnSpPr>
            <a:cxnSpLocks/>
            <a:stCxn id="26" idx="1"/>
          </p:cNvCxnSpPr>
          <p:nvPr/>
        </p:nvCxnSpPr>
        <p:spPr>
          <a:xfrm flipH="1" flipV="1">
            <a:off x="2628900" y="4810125"/>
            <a:ext cx="650981" cy="1004803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39793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GitHub Action Example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7A1AF6F-D3F7-840B-D857-384177DBB9DD}"/>
              </a:ext>
            </a:extLst>
          </p:cNvPr>
          <p:cNvSpPr txBox="1"/>
          <p:nvPr/>
        </p:nvSpPr>
        <p:spPr>
          <a:xfrm>
            <a:off x="465324" y="1603381"/>
            <a:ext cx="9310035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5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jobs</a:t>
            </a:r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CA" sz="15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so-impact</a:t>
            </a:r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CA" sz="15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runs-on</a:t>
            </a:r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CA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ubuntu-latest</a:t>
            </a:r>
            <a:endParaRPr lang="en-CA" sz="15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CA" sz="15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steps</a:t>
            </a:r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CA" sz="15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Checkout repository and setup node steps omitted</a:t>
            </a:r>
            <a:endParaRPr lang="en-CA" sz="15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- </a:t>
            </a:r>
            <a:r>
              <a:rPr lang="en-CA" sz="15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CA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Install Dependencies</a:t>
            </a:r>
            <a:endParaRPr lang="en-CA" sz="15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CA" sz="15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run</a:t>
            </a:r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CA" sz="15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npm</a:t>
            </a:r>
            <a:r>
              <a:rPr lang="en-CA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sz="15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CA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-g @ibm/sourceorbit</a:t>
            </a:r>
            <a:endParaRPr lang="en-CA" sz="15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- </a:t>
            </a:r>
            <a:r>
              <a:rPr lang="en-CA" sz="15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CA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Generate impact information</a:t>
            </a:r>
            <a:endParaRPr lang="en-CA" sz="15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CA" sz="15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run</a:t>
            </a:r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CA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so -bf </a:t>
            </a:r>
            <a:r>
              <a:rPr lang="en-CA" sz="15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imd</a:t>
            </a:r>
            <a:r>
              <a:rPr lang="en-CA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-l `git diff --name-only origin/main origin/${GITHUB_HEAD_REF}`</a:t>
            </a:r>
            <a:endParaRPr lang="en-CA" sz="15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- </a:t>
            </a:r>
            <a:r>
              <a:rPr lang="en-CA" sz="15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CA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Adding markdown</a:t>
            </a:r>
            <a:endParaRPr lang="en-CA" sz="15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CA" sz="15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run</a:t>
            </a:r>
            <a:r>
              <a:rPr lang="en-CA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CA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cat impact.md &gt;&gt; $GITHUB_STEP_SUMMARY</a:t>
            </a:r>
            <a:endParaRPr lang="en-CA" sz="15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13BB517-D7DE-D4C9-6E8D-018DB32F99D2}"/>
              </a:ext>
            </a:extLst>
          </p:cNvPr>
          <p:cNvSpPr txBox="1"/>
          <p:nvPr/>
        </p:nvSpPr>
        <p:spPr>
          <a:xfrm>
            <a:off x="9775359" y="2593173"/>
            <a:ext cx="2158767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/>
            <a:r>
              <a:rPr lang="en-US" sz="1300" dirty="0">
                <a:latin typeface="+mj-lt"/>
              </a:rPr>
              <a:t>Generate impact analysis for changed files (compare main branch with pull request branch)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753780D-B2C7-D032-6CE3-8E1DE551817B}"/>
              </a:ext>
            </a:extLst>
          </p:cNvPr>
          <p:cNvCxnSpPr>
            <a:cxnSpLocks/>
            <a:stCxn id="13" idx="1"/>
          </p:cNvCxnSpPr>
          <p:nvPr/>
        </p:nvCxnSpPr>
        <p:spPr>
          <a:xfrm flipH="1">
            <a:off x="6882063" y="3039449"/>
            <a:ext cx="2893296" cy="897284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C839B59-CDC4-749E-2516-8CC35B5AF9A3}"/>
              </a:ext>
            </a:extLst>
          </p:cNvPr>
          <p:cNvSpPr txBox="1"/>
          <p:nvPr/>
        </p:nvSpPr>
        <p:spPr>
          <a:xfrm>
            <a:off x="7243915" y="5187991"/>
            <a:ext cx="2158767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US" sz="1300" dirty="0">
                <a:latin typeface="+mj-lt"/>
              </a:rPr>
              <a:t>Redirect output to GITHUB_STEP_SUMMARY to create a custom Markdown job summary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6058C26-C5A2-12B7-E7AE-53D3754CAE91}"/>
              </a:ext>
            </a:extLst>
          </p:cNvPr>
          <p:cNvCxnSpPr>
            <a:cxnSpLocks/>
            <a:stCxn id="16" idx="1"/>
          </p:cNvCxnSpPr>
          <p:nvPr/>
        </p:nvCxnSpPr>
        <p:spPr>
          <a:xfrm flipH="1" flipV="1">
            <a:off x="5861784" y="4714665"/>
            <a:ext cx="1382131" cy="919602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01797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What is built into the Source Orbit VS Code extension?</a:t>
            </a:r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A0A4828D-01CF-3B88-1B4F-05742FC6BFD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32" t="60080" r="56116" b="10502"/>
          <a:stretch/>
        </p:blipFill>
        <p:spPr>
          <a:xfrm>
            <a:off x="2035632" y="1458689"/>
            <a:ext cx="3817112" cy="169423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5D5751A5-459B-856B-AA37-9E5D2D8409F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04" t="52327" r="56133" b="7026"/>
          <a:stretch/>
        </p:blipFill>
        <p:spPr>
          <a:xfrm>
            <a:off x="2054718" y="3723984"/>
            <a:ext cx="3817112" cy="234041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0B472394-512E-B7B9-5551-A5A7849724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1" t="18034" r="63482" b="15650"/>
          <a:stretch/>
        </p:blipFill>
        <p:spPr>
          <a:xfrm>
            <a:off x="6241496" y="1458689"/>
            <a:ext cx="3829587" cy="460571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A62CD0C-6CA9-0906-F0C1-19ACF868F5DF}"/>
              </a:ext>
            </a:extLst>
          </p:cNvPr>
          <p:cNvSpPr txBox="1"/>
          <p:nvPr/>
        </p:nvSpPr>
        <p:spPr>
          <a:xfrm>
            <a:off x="248641" y="1859532"/>
            <a:ext cx="1353853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US" sz="1300" dirty="0">
                <a:latin typeface="+mj-lt"/>
              </a:rPr>
              <a:t>View impacted objects for the current active editor</a:t>
            </a:r>
            <a:endParaRPr lang="en-CA" sz="1300" dirty="0"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0A1D37E-D3AA-8626-C486-AE1AEC838834}"/>
              </a:ext>
            </a:extLst>
          </p:cNvPr>
          <p:cNvSpPr txBox="1"/>
          <p:nvPr/>
        </p:nvSpPr>
        <p:spPr>
          <a:xfrm>
            <a:off x="248641" y="4447916"/>
            <a:ext cx="1353853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US" sz="1300" dirty="0">
                <a:latin typeface="+mj-lt"/>
              </a:rPr>
              <a:t>View impacted objects for any changed files detected by Git</a:t>
            </a:r>
            <a:endParaRPr lang="en-CA" sz="1300" dirty="0">
              <a:latin typeface="+mj-lt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53F0409-C322-F0F1-58DE-6D2AAC7A5EF2}"/>
              </a:ext>
            </a:extLst>
          </p:cNvPr>
          <p:cNvCxnSpPr>
            <a:cxnSpLocks/>
            <a:stCxn id="16" idx="3"/>
          </p:cNvCxnSpPr>
          <p:nvPr/>
        </p:nvCxnSpPr>
        <p:spPr>
          <a:xfrm flipV="1">
            <a:off x="1602494" y="3838575"/>
            <a:ext cx="361060" cy="1055617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6858029-5532-1F35-60F0-351CC196E77D}"/>
              </a:ext>
            </a:extLst>
          </p:cNvPr>
          <p:cNvCxnSpPr>
            <a:cxnSpLocks/>
            <a:stCxn id="15" idx="3"/>
          </p:cNvCxnSpPr>
          <p:nvPr/>
        </p:nvCxnSpPr>
        <p:spPr>
          <a:xfrm flipV="1">
            <a:off x="1602494" y="1562100"/>
            <a:ext cx="331680" cy="743708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CEA86BA3-A91C-1D4B-8DA1-E7D435C0B4C2}"/>
              </a:ext>
            </a:extLst>
          </p:cNvPr>
          <p:cNvSpPr txBox="1"/>
          <p:nvPr/>
        </p:nvSpPr>
        <p:spPr>
          <a:xfrm>
            <a:off x="10257826" y="1823420"/>
            <a:ext cx="1757609" cy="1092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US" sz="1300" dirty="0">
                <a:latin typeface="+mj-lt"/>
              </a:rPr>
              <a:t>View project’s dependency tree with integration in IBM i Project Explorer</a:t>
            </a:r>
            <a:endParaRPr lang="en-CA" sz="1300" dirty="0">
              <a:latin typeface="+mj-lt"/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143DA9C-23C8-EE4F-F567-D1045A57AA2E}"/>
              </a:ext>
            </a:extLst>
          </p:cNvPr>
          <p:cNvCxnSpPr>
            <a:cxnSpLocks/>
            <a:stCxn id="19" idx="1"/>
          </p:cNvCxnSpPr>
          <p:nvPr/>
        </p:nvCxnSpPr>
        <p:spPr>
          <a:xfrm flipH="1">
            <a:off x="7565457" y="2369724"/>
            <a:ext cx="2692369" cy="587141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84316C36-F71B-11D1-5CE8-FBCF5DB869A6}"/>
              </a:ext>
            </a:extLst>
          </p:cNvPr>
          <p:cNvSpPr txBox="1"/>
          <p:nvPr/>
        </p:nvSpPr>
        <p:spPr>
          <a:xfrm>
            <a:off x="10257826" y="3395670"/>
            <a:ext cx="1757609" cy="6924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US" sz="1300" dirty="0">
                <a:latin typeface="+mj-lt"/>
              </a:rPr>
              <a:t>Actions to “</a:t>
            </a:r>
            <a:r>
              <a:rPr lang="en-US" sz="1300" dirty="0" err="1">
                <a:latin typeface="+mj-lt"/>
              </a:rPr>
              <a:t>Autofix</a:t>
            </a:r>
            <a:r>
              <a:rPr lang="en-US" sz="1300" dirty="0">
                <a:latin typeface="+mj-lt"/>
              </a:rPr>
              <a:t>” and “Generate Build Files”</a:t>
            </a:r>
            <a:endParaRPr lang="en-CA" sz="1300" dirty="0">
              <a:latin typeface="+mj-lt"/>
            </a:endParaRP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B5E07F50-F6A9-CA12-1E47-6C46A23A118F}"/>
              </a:ext>
            </a:extLst>
          </p:cNvPr>
          <p:cNvCxnSpPr>
            <a:cxnSpLocks/>
            <a:stCxn id="45" idx="1"/>
          </p:cNvCxnSpPr>
          <p:nvPr/>
        </p:nvCxnSpPr>
        <p:spPr>
          <a:xfrm flipH="1" flipV="1">
            <a:off x="9534525" y="3343275"/>
            <a:ext cx="723301" cy="398644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50203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Source migration made easy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CCBB2A-9653-B3A8-B8CF-E55B1670D8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566863" y="1304924"/>
            <a:ext cx="2733675" cy="4540725"/>
          </a:xfrm>
        </p:spPr>
        <p:txBody>
          <a:bodyPr anchor="ctr"/>
          <a:lstStyle/>
          <a:p>
            <a:pPr marL="0" indent="0" algn="ctr">
              <a:buNone/>
            </a:pPr>
            <a:r>
              <a:rPr lang="en-US" dirty="0">
                <a:latin typeface="+mj-lt"/>
              </a:rPr>
              <a:t>QSYS members in source physical files</a:t>
            </a:r>
          </a:p>
          <a:p>
            <a:pPr marL="0" indent="0" algn="ctr">
              <a:buNone/>
            </a:pPr>
            <a:r>
              <a:rPr lang="en-US" dirty="0">
                <a:latin typeface="+mj-lt"/>
              </a:rPr>
              <a:t>↓</a:t>
            </a:r>
          </a:p>
          <a:p>
            <a:pPr marL="0" indent="0" algn="ctr">
              <a:buNone/>
            </a:pPr>
            <a:r>
              <a:rPr lang="en-US" dirty="0">
                <a:latin typeface="+mj-lt"/>
              </a:rPr>
              <a:t>Properly encoded, terminated, and named source files in an IFS directory</a:t>
            </a:r>
          </a:p>
          <a:p>
            <a:pPr marL="0" indent="0" algn="ctr">
              <a:buNone/>
            </a:pPr>
            <a:r>
              <a:rPr lang="en-US" dirty="0">
                <a:latin typeface="+mj-lt"/>
              </a:rPr>
              <a:t>↓</a:t>
            </a:r>
          </a:p>
          <a:p>
            <a:pPr marL="0" indent="0" algn="ctr">
              <a:buNone/>
            </a:pPr>
            <a:r>
              <a:rPr lang="en-US" dirty="0">
                <a:latin typeface="+mj-lt"/>
              </a:rPr>
              <a:t>Download to local project</a:t>
            </a:r>
          </a:p>
          <a:p>
            <a:pPr marL="0" indent="0" algn="ctr">
              <a:buNone/>
            </a:pPr>
            <a:r>
              <a:rPr lang="en-US" dirty="0">
                <a:latin typeface="+mj-lt"/>
              </a:rPr>
              <a:t>↓</a:t>
            </a:r>
          </a:p>
          <a:p>
            <a:pPr marL="0" indent="0" algn="ctr">
              <a:buNone/>
            </a:pPr>
            <a:r>
              <a:rPr lang="en-US" dirty="0">
                <a:latin typeface="+mj-lt"/>
              </a:rPr>
              <a:t>Rename extensions</a:t>
            </a:r>
          </a:p>
          <a:p>
            <a:pPr marL="0" indent="0" algn="ctr">
              <a:buNone/>
            </a:pPr>
            <a:r>
              <a:rPr lang="en-US" dirty="0">
                <a:latin typeface="+mj-lt"/>
              </a:rPr>
              <a:t>↓</a:t>
            </a:r>
          </a:p>
          <a:p>
            <a:pPr marL="0" indent="0" algn="ctr">
              <a:buNone/>
            </a:pPr>
            <a:r>
              <a:rPr lang="en-US" dirty="0">
                <a:latin typeface="+mj-lt"/>
              </a:rPr>
              <a:t>Convert includes/copy directives to Unix style paths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60F8A9A-29C4-BEF9-7042-D3EE18E7C5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8649" y="1304924"/>
            <a:ext cx="7413879" cy="454072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28A5747-5A99-A5C3-F007-1263C614A9D8}"/>
              </a:ext>
            </a:extLst>
          </p:cNvPr>
          <p:cNvSpPr txBox="1"/>
          <p:nvPr/>
        </p:nvSpPr>
        <p:spPr>
          <a:xfrm>
            <a:off x="115489" y="1698531"/>
            <a:ext cx="158115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CA" dirty="0">
                <a:solidFill>
                  <a:srgbClr val="00B050"/>
                </a:solidFill>
                <a:latin typeface="+mj-lt"/>
              </a:rPr>
              <a:t>CVTSRCPF from BOB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63D14F9-10FE-6C38-6E55-CE72DC70011F}"/>
              </a:ext>
            </a:extLst>
          </p:cNvPr>
          <p:cNvSpPr txBox="1"/>
          <p:nvPr/>
        </p:nvSpPr>
        <p:spPr>
          <a:xfrm>
            <a:off x="115489" y="4532759"/>
            <a:ext cx="15811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CA" dirty="0">
                <a:solidFill>
                  <a:srgbClr val="1670FF"/>
                </a:solidFill>
                <a:latin typeface="+mj-lt"/>
              </a:rPr>
              <a:t>Source Orbit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6FF5FED-E884-5419-09E5-F2C73439E589}"/>
              </a:ext>
            </a:extLst>
          </p:cNvPr>
          <p:cNvSpPr/>
          <p:nvPr/>
        </p:nvSpPr>
        <p:spPr>
          <a:xfrm>
            <a:off x="1697830" y="1366521"/>
            <a:ext cx="2474120" cy="1948180"/>
          </a:xfrm>
          <a:prstGeom prst="rect">
            <a:avLst/>
          </a:prstGeom>
          <a:ln w="15875">
            <a:solidFill>
              <a:srgbClr val="00B050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2FFF1E6-0B80-31AF-DBB0-75F3BE407AED}"/>
              </a:ext>
            </a:extLst>
          </p:cNvPr>
          <p:cNvSpPr/>
          <p:nvPr/>
        </p:nvSpPr>
        <p:spPr>
          <a:xfrm>
            <a:off x="1696640" y="4389120"/>
            <a:ext cx="2474120" cy="1410779"/>
          </a:xfrm>
          <a:prstGeom prst="rect">
            <a:avLst/>
          </a:prstGeom>
          <a:ln w="15875">
            <a:solidFill>
              <a:srgbClr val="1670FF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>
              <a:solidFill>
                <a:srgbClr val="FF0000"/>
              </a:solidFill>
              <a:latin typeface="Arial"/>
              <a:cs typeface="Arial"/>
            </a:endParaRPr>
          </a:p>
        </p:txBody>
      </p:sp>
      <p:pic>
        <p:nvPicPr>
          <p:cNvPr id="25" name="Picture 24" descr="A blue circle with black lines and a black circle with a black line around it&#10;&#10;Description automatically generated">
            <a:extLst>
              <a:ext uri="{FF2B5EF4-FFF2-40B4-BE49-F238E27FC236}">
                <a16:creationId xmlns:a16="http://schemas.microsoft.com/office/drawing/2014/main" id="{CEEB719A-381D-5EC3-D8E2-DF4F56D97AE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064" y="4902091"/>
            <a:ext cx="900000" cy="9000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298A7A9-F310-4DEE-D51D-BA49E65176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064" y="2346043"/>
            <a:ext cx="756000" cy="7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3289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Source Code Rules – Supported Extensions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540D9D0-15B3-C0DD-2F30-CC39088356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756" y="1611086"/>
            <a:ext cx="5425010" cy="405818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7B103BF-BA97-24C0-A549-5A5B477535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4491" y="1611087"/>
            <a:ext cx="5023803" cy="405818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42027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ED1E0B2-0440-F85E-027D-40EBDA946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3207757"/>
            <a:ext cx="10210800" cy="442486"/>
          </a:xfrm>
        </p:spPr>
        <p:txBody>
          <a:bodyPr>
            <a:noAutofit/>
          </a:bodyPr>
          <a:lstStyle/>
          <a:p>
            <a:pPr algn="ctr"/>
            <a:r>
              <a:rPr lang="en-US" sz="4500" b="1" dirty="0">
                <a:latin typeface="+mj-lt"/>
              </a:rPr>
              <a:t>The Modern Development Lifecycle with Git</a:t>
            </a:r>
          </a:p>
        </p:txBody>
      </p:sp>
    </p:spTree>
    <p:extLst>
      <p:ext uri="{BB962C8B-B14F-4D97-AF65-F5344CB8AC3E}">
        <p14:creationId xmlns:p14="http://schemas.microsoft.com/office/powerpoint/2010/main" val="34626935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Source Code Rules – Object Names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59C6466-538B-B29C-E5F2-C272997B76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469458"/>
            <a:ext cx="5571594" cy="431665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1EF09D76-2836-8FFA-1485-8B4683B40F0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10896" y="1469458"/>
            <a:ext cx="5339999" cy="4316650"/>
          </a:xfrm>
        </p:spPr>
        <p:txBody>
          <a:bodyPr anchor="ctr"/>
          <a:lstStyle/>
          <a:p>
            <a:r>
              <a:rPr lang="en-CA" dirty="0">
                <a:latin typeface="+mj-lt"/>
              </a:rPr>
              <a:t>Base name of source file becomes object name</a:t>
            </a:r>
          </a:p>
          <a:p>
            <a:endParaRPr lang="en-CA" dirty="0">
              <a:latin typeface="+mj-lt"/>
            </a:endParaRPr>
          </a:p>
          <a:p>
            <a:endParaRPr lang="en-CA" dirty="0">
              <a:latin typeface="+mj-lt"/>
            </a:endParaRPr>
          </a:p>
          <a:p>
            <a:r>
              <a:rPr lang="en-US" dirty="0">
                <a:latin typeface="+mj-lt"/>
              </a:rPr>
              <a:t>If source includes </a:t>
            </a:r>
            <a:r>
              <a:rPr lang="en-US" i="1" dirty="0">
                <a:solidFill>
                  <a:srgbClr val="F05A28"/>
                </a:solidFill>
                <a:latin typeface="+mj-lt"/>
              </a:rPr>
              <a:t>.</a:t>
            </a:r>
            <a:r>
              <a:rPr lang="en-US" i="1" dirty="0" err="1">
                <a:solidFill>
                  <a:srgbClr val="F05A28"/>
                </a:solidFill>
                <a:latin typeface="+mj-lt"/>
              </a:rPr>
              <a:t>pgm</a:t>
            </a:r>
            <a:r>
              <a:rPr lang="en-US" dirty="0">
                <a:latin typeface="+mj-lt"/>
              </a:rPr>
              <a:t>, then it will become a program</a:t>
            </a:r>
            <a:endParaRPr lang="en-CA" dirty="0">
              <a:latin typeface="+mj-lt"/>
            </a:endParaRPr>
          </a:p>
          <a:p>
            <a:endParaRPr lang="en-CA" dirty="0">
              <a:latin typeface="+mj-lt"/>
            </a:endParaRPr>
          </a:p>
          <a:p>
            <a:endParaRPr lang="en-CA" dirty="0">
              <a:latin typeface="+mj-lt"/>
            </a:endParaRPr>
          </a:p>
          <a:p>
            <a:r>
              <a:rPr lang="en-US" dirty="0">
                <a:latin typeface="+mj-lt"/>
              </a:rPr>
              <a:t>If source does not include </a:t>
            </a:r>
            <a:r>
              <a:rPr lang="en-US" dirty="0">
                <a:solidFill>
                  <a:srgbClr val="F05A28"/>
                </a:solidFill>
                <a:latin typeface="+mj-lt"/>
              </a:rPr>
              <a:t>.</a:t>
            </a:r>
            <a:r>
              <a:rPr lang="en-US" dirty="0" err="1">
                <a:solidFill>
                  <a:srgbClr val="F05A28"/>
                </a:solidFill>
                <a:latin typeface="+mj-lt"/>
              </a:rPr>
              <a:t>pgm</a:t>
            </a:r>
            <a:r>
              <a:rPr lang="en-US" dirty="0">
                <a:latin typeface="+mj-lt"/>
              </a:rPr>
              <a:t>, then it will become a module, </a:t>
            </a:r>
            <a:r>
              <a:rPr lang="en-US" dirty="0" err="1">
                <a:latin typeface="+mj-lt"/>
              </a:rPr>
              <a:t>cmd</a:t>
            </a:r>
            <a:r>
              <a:rPr lang="en-US" dirty="0">
                <a:latin typeface="+mj-lt"/>
              </a:rPr>
              <a:t>, </a:t>
            </a:r>
            <a:r>
              <a:rPr lang="en-US" dirty="0" err="1">
                <a:latin typeface="+mj-lt"/>
              </a:rPr>
              <a:t>dtaara</a:t>
            </a:r>
            <a:r>
              <a:rPr lang="en-US" dirty="0">
                <a:latin typeface="+mj-lt"/>
              </a:rPr>
              <a:t>, etc.</a:t>
            </a:r>
          </a:p>
          <a:p>
            <a:endParaRPr lang="en-US" dirty="0">
              <a:latin typeface="+mj-lt"/>
            </a:endParaRPr>
          </a:p>
          <a:p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Assumes binder source (</a:t>
            </a:r>
            <a:r>
              <a:rPr lang="en-US" i="1" dirty="0">
                <a:solidFill>
                  <a:srgbClr val="F05A28"/>
                </a:solidFill>
                <a:latin typeface="+mj-lt"/>
              </a:rPr>
              <a:t>.</a:t>
            </a:r>
            <a:r>
              <a:rPr lang="en-US" i="1" dirty="0" err="1">
                <a:solidFill>
                  <a:srgbClr val="F05A28"/>
                </a:solidFill>
                <a:latin typeface="+mj-lt"/>
              </a:rPr>
              <a:t>bnd</a:t>
            </a:r>
            <a:r>
              <a:rPr lang="en-US" dirty="0">
                <a:latin typeface="+mj-lt"/>
              </a:rPr>
              <a:t>/</a:t>
            </a:r>
            <a:r>
              <a:rPr lang="en-US" i="1" dirty="0">
                <a:solidFill>
                  <a:srgbClr val="F05A28"/>
                </a:solidFill>
                <a:latin typeface="+mj-lt"/>
              </a:rPr>
              <a:t>.binder</a:t>
            </a:r>
            <a:r>
              <a:rPr lang="en-US" dirty="0">
                <a:latin typeface="+mj-lt"/>
              </a:rPr>
              <a:t>) is a service program</a:t>
            </a:r>
            <a:endParaRPr lang="en-CA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863845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Source Code Rules – Long File Names</a:t>
            </a: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1EF09D76-2836-8FFA-1485-8B4683B40F0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56753" y="1490496"/>
            <a:ext cx="10878492" cy="468934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solidFill>
                  <a:srgbClr val="1670FF"/>
                </a:solidFill>
                <a:latin typeface="+mj-lt"/>
              </a:rPr>
              <a:t>Source Orbit will generate a deterministic object name based on the file name</a:t>
            </a:r>
            <a:endParaRPr lang="en-CA" dirty="0">
              <a:solidFill>
                <a:srgbClr val="1670FF"/>
              </a:solidFill>
              <a:latin typeface="+mj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40BBE61-468A-F99F-FE23-C2D1FF271D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753" y="2006034"/>
            <a:ext cx="10878493" cy="379889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530393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Source Code Rules – Unresolved Objects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C525377-A7AF-8147-1883-BBE2E8F10F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5474" y="1792428"/>
            <a:ext cx="8338503" cy="46355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972706F-C850-01B1-AFFC-D8BA4A81DF77}"/>
              </a:ext>
            </a:extLst>
          </p:cNvPr>
          <p:cNvSpPr txBox="1"/>
          <p:nvPr/>
        </p:nvSpPr>
        <p:spPr>
          <a:xfrm>
            <a:off x="237356" y="4096566"/>
            <a:ext cx="1353853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US" sz="1300" dirty="0">
                <a:latin typeface="+mj-lt"/>
              </a:rPr>
              <a:t>Create file in project root</a:t>
            </a:r>
            <a:endParaRPr lang="en-CA" sz="1300" dirty="0">
              <a:latin typeface="+mj-lt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B9ADAF5-67FB-50F5-D50A-4181B0FB95E2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1591209" y="4342788"/>
            <a:ext cx="855617" cy="873871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DB66783-8861-E914-0A7E-C68791CB933F}"/>
              </a:ext>
            </a:extLst>
          </p:cNvPr>
          <p:cNvSpPr txBox="1"/>
          <p:nvPr/>
        </p:nvSpPr>
        <p:spPr>
          <a:xfrm>
            <a:off x="10330398" y="2222371"/>
            <a:ext cx="1757609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US" sz="1300" dirty="0">
                <a:latin typeface="+mj-lt"/>
              </a:rPr>
              <a:t>List objects/source that are in another repository or already exist in a library</a:t>
            </a:r>
            <a:endParaRPr lang="en-CA" sz="1300" dirty="0">
              <a:latin typeface="+mj-lt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905DBAC-C803-1152-84CF-A2ABC9DFCECD}"/>
              </a:ext>
            </a:extLst>
          </p:cNvPr>
          <p:cNvCxnSpPr>
            <a:cxnSpLocks/>
            <a:stCxn id="11" idx="1"/>
          </p:cNvCxnSpPr>
          <p:nvPr/>
        </p:nvCxnSpPr>
        <p:spPr>
          <a:xfrm flipH="1">
            <a:off x="9529643" y="2668647"/>
            <a:ext cx="800755" cy="223138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DA873DB5-9A70-E841-5A5C-DCFBA3DF29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4967" y="934007"/>
            <a:ext cx="4222065" cy="59865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EE682CD-2D9C-E4C2-BDBE-20F0A53FA66A}"/>
              </a:ext>
            </a:extLst>
          </p:cNvPr>
          <p:cNvSpPr txBox="1"/>
          <p:nvPr/>
        </p:nvSpPr>
        <p:spPr>
          <a:xfrm>
            <a:off x="177521" y="1086382"/>
            <a:ext cx="1413688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US" sz="1300" dirty="0">
                <a:latin typeface="+mj-lt"/>
              </a:rPr>
              <a:t>Source Orbit will complain about unresolved objects</a:t>
            </a:r>
            <a:endParaRPr lang="en-CA" sz="1300" dirty="0">
              <a:latin typeface="+mj-lt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B13E547-668A-14B9-9589-4D3CFA264D3F}"/>
              </a:ext>
            </a:extLst>
          </p:cNvPr>
          <p:cNvCxnSpPr>
            <a:cxnSpLocks/>
            <a:stCxn id="17" idx="3"/>
            <a:endCxn id="15" idx="1"/>
          </p:cNvCxnSpPr>
          <p:nvPr/>
        </p:nvCxnSpPr>
        <p:spPr>
          <a:xfrm flipV="1">
            <a:off x="1591209" y="1233333"/>
            <a:ext cx="2393758" cy="299325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16A73ABB-F373-73C9-DDB3-56EA13D2A977}"/>
              </a:ext>
            </a:extLst>
          </p:cNvPr>
          <p:cNvSpPr txBox="1"/>
          <p:nvPr/>
        </p:nvSpPr>
        <p:spPr>
          <a:xfrm>
            <a:off x="10330398" y="3872491"/>
            <a:ext cx="1757609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US" sz="1300" dirty="0">
                <a:latin typeface="+mj-lt"/>
              </a:rPr>
              <a:t>For service programs, list exports by indenting after reference</a:t>
            </a:r>
            <a:endParaRPr lang="en-CA" sz="1300" dirty="0">
              <a:latin typeface="+mj-lt"/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BC9DCD5-C2B5-DE88-D43C-7EE1B0223210}"/>
              </a:ext>
            </a:extLst>
          </p:cNvPr>
          <p:cNvCxnSpPr>
            <a:cxnSpLocks/>
            <a:stCxn id="21" idx="1"/>
          </p:cNvCxnSpPr>
          <p:nvPr/>
        </p:nvCxnSpPr>
        <p:spPr>
          <a:xfrm flipH="1" flipV="1">
            <a:off x="9537383" y="3704714"/>
            <a:ext cx="793015" cy="614053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50511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ED1E0B2-0440-F85E-027D-40EBDA946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3207757"/>
            <a:ext cx="10210800" cy="442486"/>
          </a:xfrm>
        </p:spPr>
        <p:txBody>
          <a:bodyPr>
            <a:noAutofit/>
          </a:bodyPr>
          <a:lstStyle/>
          <a:p>
            <a:pPr algn="ctr"/>
            <a:r>
              <a:rPr lang="en-US" sz="4500" b="1" dirty="0">
                <a:latin typeface="+mj-lt"/>
              </a:rPr>
              <a:t>Practical Use Cases</a:t>
            </a:r>
            <a:endParaRPr lang="en-CA" sz="45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627344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Create New Pull Request…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9340246-9EFC-F740-5950-BD1EDA31DB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2917" y="798896"/>
            <a:ext cx="8066166" cy="563953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054231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Trigger a Workflow…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2C5A9F-477C-01E0-018D-11FE79B487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1868" y="784978"/>
            <a:ext cx="7548264" cy="577385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758854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Post a Comment…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DF7B24-955F-F4B3-DB20-98657F6972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004" y="869249"/>
            <a:ext cx="10359992" cy="511950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8370367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View Impact Analysis….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F66092-0A4E-B5CB-B634-21C7C8549E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306" y="868003"/>
            <a:ext cx="10369387" cy="555204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012904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View Build Status…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9762B1-361B-EB69-4C37-A8D6D20B86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2854" y="885524"/>
            <a:ext cx="10246292" cy="552490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812721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ED1E0B2-0440-F85E-027D-40EBDA946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3207757"/>
            <a:ext cx="10210800" cy="442486"/>
          </a:xfrm>
        </p:spPr>
        <p:txBody>
          <a:bodyPr>
            <a:noAutofit/>
          </a:bodyPr>
          <a:lstStyle/>
          <a:p>
            <a:pPr algn="ctr"/>
            <a:r>
              <a:rPr lang="en-US" sz="4500" b="1" dirty="0">
                <a:latin typeface="+mj-lt"/>
              </a:rPr>
              <a:t>Demo</a:t>
            </a:r>
            <a:endParaRPr lang="en-CA" sz="45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536504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What Does Modern Development Look Like?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F05B481-DC2B-9B12-9F25-6895B5877E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981" y="1094410"/>
            <a:ext cx="11384038" cy="5005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30900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ED1E0B2-0440-F85E-027D-40EBDA946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3207757"/>
            <a:ext cx="10210800" cy="442486"/>
          </a:xfrm>
        </p:spPr>
        <p:txBody>
          <a:bodyPr>
            <a:noAutofit/>
          </a:bodyPr>
          <a:lstStyle/>
          <a:p>
            <a:pPr algn="ctr"/>
            <a:r>
              <a:rPr lang="en-US" sz="4500" b="1" dirty="0">
                <a:latin typeface="+mj-lt"/>
              </a:rPr>
              <a:t>Any Questions?</a:t>
            </a:r>
            <a:endParaRPr lang="en-CA" sz="45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7665440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979272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Development with Git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CCBB2A-9653-B3A8-B8CF-E55B1670D8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CA" dirty="0">
                <a:solidFill>
                  <a:srgbClr val="1670FF"/>
                </a:solidFill>
                <a:latin typeface="+mj-lt"/>
              </a:rPr>
              <a:t>Source is managed by Git</a:t>
            </a:r>
          </a:p>
          <a:p>
            <a:pPr lvl="1"/>
            <a:r>
              <a:rPr lang="en-CA" dirty="0">
                <a:latin typeface="+mj-lt"/>
              </a:rPr>
              <a:t>Complete change history</a:t>
            </a:r>
          </a:p>
          <a:p>
            <a:pPr lvl="1"/>
            <a:r>
              <a:rPr lang="en-CA" dirty="0">
                <a:latin typeface="+mj-lt"/>
              </a:rPr>
              <a:t>Branching and merging capabilities</a:t>
            </a:r>
          </a:p>
          <a:p>
            <a:pPr lvl="1"/>
            <a:r>
              <a:rPr lang="en-CA" dirty="0">
                <a:latin typeface="+mj-lt"/>
              </a:rPr>
              <a:t>Traceability</a:t>
            </a:r>
          </a:p>
          <a:p>
            <a:endParaRPr lang="en-CA" dirty="0">
              <a:latin typeface="+mj-lt"/>
            </a:endParaRPr>
          </a:p>
          <a:p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Variety of options for Git hosting services</a:t>
            </a:r>
          </a:p>
          <a:p>
            <a:pPr lvl="1"/>
            <a:r>
              <a:rPr lang="en-CA" dirty="0">
                <a:latin typeface="+mj-lt"/>
              </a:rPr>
              <a:t>GitHub, GitLab, Azure DevOps, </a:t>
            </a:r>
            <a:r>
              <a:rPr lang="en-CA" dirty="0" err="1">
                <a:latin typeface="+mj-lt"/>
              </a:rPr>
              <a:t>etc</a:t>
            </a:r>
            <a:endParaRPr lang="en-CA" dirty="0">
              <a:latin typeface="+mj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75AAD4F-A301-14CE-6DF7-6B738F7037A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8532" r="38730" b="53227"/>
          <a:stretch/>
        </p:blipFill>
        <p:spPr>
          <a:xfrm>
            <a:off x="9254552" y="611749"/>
            <a:ext cx="2772229" cy="250717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A163BA7-252F-010D-945C-183A27C557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4261" y="3428999"/>
            <a:ext cx="6132799" cy="295532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C3224A8-0499-EEC3-D1CE-C88199AE3E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6510" y="4079084"/>
            <a:ext cx="1870948" cy="1655158"/>
          </a:xfrm>
          <a:prstGeom prst="rect">
            <a:avLst/>
          </a:prstGeom>
        </p:spPr>
      </p:pic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5E39A62F-2B30-0D9F-AC95-BD86469C7A52}"/>
              </a:ext>
            </a:extLst>
          </p:cNvPr>
          <p:cNvCxnSpPr>
            <a:cxnSpLocks/>
            <a:stCxn id="13" idx="3"/>
            <a:endCxn id="11" idx="1"/>
          </p:cNvCxnSpPr>
          <p:nvPr/>
        </p:nvCxnSpPr>
        <p:spPr>
          <a:xfrm>
            <a:off x="3017458" y="4906663"/>
            <a:ext cx="2226803" cy="0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90750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Why use Git?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B8FC2B3-4DC3-7DC3-0CC1-5BDBA3FE24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26197" y="1817504"/>
            <a:ext cx="630000" cy="6300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4EAEAED-BD0F-C219-659F-8F8447953ACE}"/>
              </a:ext>
            </a:extLst>
          </p:cNvPr>
          <p:cNvSpPr txBox="1"/>
          <p:nvPr/>
        </p:nvSpPr>
        <p:spPr>
          <a:xfrm>
            <a:off x="1184426" y="2447504"/>
            <a:ext cx="251354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CA" dirty="0">
                <a:latin typeface="+mj-lt"/>
              </a:rPr>
              <a:t>Remote Git Repo (GitHub, GitLab, Azure, BitBucket, etc.)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C09963-5735-7C87-6068-F3E7631C6A3B}"/>
              </a:ext>
            </a:extLst>
          </p:cNvPr>
          <p:cNvSpPr txBox="1"/>
          <p:nvPr/>
        </p:nvSpPr>
        <p:spPr>
          <a:xfrm>
            <a:off x="921277" y="1206608"/>
            <a:ext cx="32638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CA" i="1" dirty="0">
                <a:solidFill>
                  <a:srgbClr val="1670FF"/>
                </a:solidFill>
                <a:latin typeface="+mj-lt"/>
              </a:rPr>
              <a:t>Distributed Development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6EB861-FE59-00BB-589D-6EB91E094E53}"/>
              </a:ext>
            </a:extLst>
          </p:cNvPr>
          <p:cNvSpPr txBox="1"/>
          <p:nvPr/>
        </p:nvSpPr>
        <p:spPr>
          <a:xfrm>
            <a:off x="4907280" y="1205403"/>
            <a:ext cx="66500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CA" i="1" dirty="0">
                <a:solidFill>
                  <a:srgbClr val="1670FF"/>
                </a:solidFill>
                <a:latin typeface="+mj-lt"/>
              </a:rPr>
              <a:t>Version Control and Git Workflow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3896A68-6302-8F07-6A66-28E6428F7863}"/>
              </a:ext>
            </a:extLst>
          </p:cNvPr>
          <p:cNvSpPr txBox="1"/>
          <p:nvPr/>
        </p:nvSpPr>
        <p:spPr>
          <a:xfrm>
            <a:off x="393021" y="5608969"/>
            <a:ext cx="21060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CA" dirty="0">
                <a:latin typeface="+mj-lt"/>
              </a:rPr>
              <a:t>Developer A</a:t>
            </a:r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3AE36794-8F8E-10E3-C1F9-06655A314F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31063" y="4978969"/>
            <a:ext cx="630000" cy="6300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A40FD035-5FAE-E263-1AB0-5E3B23672A5E}"/>
              </a:ext>
            </a:extLst>
          </p:cNvPr>
          <p:cNvSpPr txBox="1"/>
          <p:nvPr/>
        </p:nvSpPr>
        <p:spPr>
          <a:xfrm>
            <a:off x="2374221" y="5608969"/>
            <a:ext cx="21060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CA" dirty="0">
                <a:latin typeface="+mj-lt"/>
              </a:rPr>
              <a:t>Developer B</a:t>
            </a:r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B08A1E85-5EE6-B523-7B17-38A79D275C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12263" y="4978969"/>
            <a:ext cx="630000" cy="6300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6E086ED-753C-37B0-A013-22B0B409B98E}"/>
              </a:ext>
            </a:extLst>
          </p:cNvPr>
          <p:cNvCxnSpPr>
            <a:cxnSpLocks/>
            <a:stCxn id="4" idx="2"/>
            <a:endCxn id="20" idx="0"/>
          </p:cNvCxnSpPr>
          <p:nvPr/>
        </p:nvCxnSpPr>
        <p:spPr>
          <a:xfrm flipH="1">
            <a:off x="1446063" y="3370834"/>
            <a:ext cx="995134" cy="1608135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1ECC2C1-AC4D-0ED7-1F17-D31625D6C670}"/>
              </a:ext>
            </a:extLst>
          </p:cNvPr>
          <p:cNvCxnSpPr>
            <a:cxnSpLocks/>
            <a:stCxn id="4" idx="2"/>
            <a:endCxn id="24" idx="0"/>
          </p:cNvCxnSpPr>
          <p:nvPr/>
        </p:nvCxnSpPr>
        <p:spPr>
          <a:xfrm>
            <a:off x="2441197" y="3370834"/>
            <a:ext cx="986066" cy="1608135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38564895-6B1E-F0FC-9306-1686C73B6614}"/>
              </a:ext>
            </a:extLst>
          </p:cNvPr>
          <p:cNvSpPr txBox="1"/>
          <p:nvPr/>
        </p:nvSpPr>
        <p:spPr>
          <a:xfrm>
            <a:off x="4775582" y="2104444"/>
            <a:ext cx="21060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CA" dirty="0">
                <a:solidFill>
                  <a:srgbClr val="9B4C9C"/>
                </a:solidFill>
                <a:latin typeface="+mj-lt"/>
              </a:rPr>
              <a:t>master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B276E89-EA08-DE3C-08AF-3D1171F18A3D}"/>
              </a:ext>
            </a:extLst>
          </p:cNvPr>
          <p:cNvSpPr txBox="1"/>
          <p:nvPr/>
        </p:nvSpPr>
        <p:spPr>
          <a:xfrm>
            <a:off x="4775582" y="3219256"/>
            <a:ext cx="21060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CA" dirty="0">
                <a:solidFill>
                  <a:srgbClr val="F05A28"/>
                </a:solidFill>
                <a:latin typeface="+mj-lt"/>
              </a:rPr>
              <a:t>release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346AF25-F592-68CB-A93E-D42DF6BCF7E7}"/>
              </a:ext>
            </a:extLst>
          </p:cNvPr>
          <p:cNvSpPr txBox="1"/>
          <p:nvPr/>
        </p:nvSpPr>
        <p:spPr>
          <a:xfrm>
            <a:off x="4775581" y="4352159"/>
            <a:ext cx="21060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CA" dirty="0">
                <a:solidFill>
                  <a:srgbClr val="FFB600"/>
                </a:solidFill>
                <a:latin typeface="+mj-lt"/>
              </a:rPr>
              <a:t>feature/new-input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B862008-34AA-9233-D66B-C4932A71F68F}"/>
              </a:ext>
            </a:extLst>
          </p:cNvPr>
          <p:cNvSpPr txBox="1"/>
          <p:nvPr/>
        </p:nvSpPr>
        <p:spPr>
          <a:xfrm>
            <a:off x="4775580" y="5466971"/>
            <a:ext cx="21060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CA" dirty="0">
                <a:solidFill>
                  <a:srgbClr val="6DC8D7"/>
                </a:solidFill>
                <a:latin typeface="+mj-lt"/>
              </a:rPr>
              <a:t>bug/broken-logic</a:t>
            </a:r>
          </a:p>
        </p:txBody>
      </p:sp>
      <p:pic>
        <p:nvPicPr>
          <p:cNvPr id="54" name="Graphic 53">
            <a:extLst>
              <a:ext uri="{FF2B5EF4-FFF2-40B4-BE49-F238E27FC236}">
                <a16:creationId xmlns:a16="http://schemas.microsoft.com/office/drawing/2014/main" id="{1DE9A7D6-BC12-C745-0BFD-56ED126F12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5400000">
            <a:off x="6537316" y="2010065"/>
            <a:ext cx="540000" cy="54000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id="{C4961A41-27B0-C902-AD3A-6E5CC2F7499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5400000">
            <a:off x="7628807" y="2019110"/>
            <a:ext cx="540000" cy="54000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id="{03BAE1CE-B911-0872-55BE-E15AD39B4B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5400000">
            <a:off x="8720298" y="2019110"/>
            <a:ext cx="540000" cy="540000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id="{0D0AE1D3-BDD2-1D0C-1899-14F9444121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5400000">
            <a:off x="9811789" y="2019110"/>
            <a:ext cx="540000" cy="54000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id="{F6CC2B63-622F-793C-79FE-AEBB5D0CB57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5400000">
            <a:off x="10903280" y="2010065"/>
            <a:ext cx="540000" cy="540000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id="{BE1B840E-69F8-7DD0-8EC5-6D3684CE731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5400000">
            <a:off x="7628807" y="3141459"/>
            <a:ext cx="540000" cy="54000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id="{C97FFFCB-E8C0-2764-2B4C-EB7E6A6848F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5400000">
            <a:off x="8720298" y="3141459"/>
            <a:ext cx="540000" cy="5400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id="{A74A644D-FBE9-B2BE-3E7F-AAEE88E59A5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5400000">
            <a:off x="9811789" y="3141459"/>
            <a:ext cx="540000" cy="540000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id="{4A20F30C-196B-F84D-5641-05A4D7E4412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5400000">
            <a:off x="10903280" y="3139085"/>
            <a:ext cx="540000" cy="540000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id="{74B9E23B-6B33-F9CA-6A4C-DCA66446BCA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5400000">
            <a:off x="9811789" y="4263537"/>
            <a:ext cx="540000" cy="540000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id="{9FCBE853-7178-0761-5529-0FC7EC7AFAF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5400000">
            <a:off x="8720298" y="5384728"/>
            <a:ext cx="540000" cy="540000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id="{C81F9E58-83A3-A0D6-3F52-E2B567CE025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5400000">
            <a:off x="9811789" y="5384728"/>
            <a:ext cx="540000" cy="540000"/>
          </a:xfrm>
          <a:prstGeom prst="rect">
            <a:avLst/>
          </a:prstGeom>
        </p:spPr>
      </p:pic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70F92632-7BB2-5E6D-E0B7-446DC9C100D8}"/>
              </a:ext>
            </a:extLst>
          </p:cNvPr>
          <p:cNvCxnSpPr>
            <a:cxnSpLocks/>
          </p:cNvCxnSpPr>
          <p:nvPr/>
        </p:nvCxnSpPr>
        <p:spPr>
          <a:xfrm>
            <a:off x="6917531" y="2278943"/>
            <a:ext cx="874872" cy="10166"/>
          </a:xfrm>
          <a:prstGeom prst="line">
            <a:avLst/>
          </a:prstGeom>
          <a:ln w="38100">
            <a:solidFill>
              <a:srgbClr val="9B4C9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DE827DBB-1539-3721-CDF8-47D5CE2A4A9E}"/>
              </a:ext>
            </a:extLst>
          </p:cNvPr>
          <p:cNvCxnSpPr>
            <a:cxnSpLocks/>
          </p:cNvCxnSpPr>
          <p:nvPr/>
        </p:nvCxnSpPr>
        <p:spPr>
          <a:xfrm>
            <a:off x="8009573" y="3411459"/>
            <a:ext cx="871537" cy="0"/>
          </a:xfrm>
          <a:prstGeom prst="line">
            <a:avLst/>
          </a:prstGeom>
          <a:ln w="38100">
            <a:solidFill>
              <a:srgbClr val="F05A2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0D521FA8-6BF0-7E82-3680-29DB47C236C1}"/>
              </a:ext>
            </a:extLst>
          </p:cNvPr>
          <p:cNvCxnSpPr>
            <a:cxnSpLocks/>
          </p:cNvCxnSpPr>
          <p:nvPr/>
        </p:nvCxnSpPr>
        <p:spPr>
          <a:xfrm flipV="1">
            <a:off x="8009573" y="2289108"/>
            <a:ext cx="871537" cy="1"/>
          </a:xfrm>
          <a:prstGeom prst="line">
            <a:avLst/>
          </a:prstGeom>
          <a:ln w="38100">
            <a:solidFill>
              <a:srgbClr val="9B4C9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447B292C-94F4-7EB8-92EB-33CA2FA0A5BA}"/>
              </a:ext>
            </a:extLst>
          </p:cNvPr>
          <p:cNvCxnSpPr>
            <a:cxnSpLocks/>
          </p:cNvCxnSpPr>
          <p:nvPr/>
        </p:nvCxnSpPr>
        <p:spPr>
          <a:xfrm>
            <a:off x="9104948" y="2289108"/>
            <a:ext cx="869632" cy="0"/>
          </a:xfrm>
          <a:prstGeom prst="line">
            <a:avLst/>
          </a:prstGeom>
          <a:ln w="38100">
            <a:solidFill>
              <a:srgbClr val="9B4C9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90A59119-47A1-A570-9C82-B5EC3872F798}"/>
              </a:ext>
            </a:extLst>
          </p:cNvPr>
          <p:cNvCxnSpPr>
            <a:cxnSpLocks/>
          </p:cNvCxnSpPr>
          <p:nvPr/>
        </p:nvCxnSpPr>
        <p:spPr>
          <a:xfrm flipV="1">
            <a:off x="10191750" y="2280064"/>
            <a:ext cx="872490" cy="9044"/>
          </a:xfrm>
          <a:prstGeom prst="line">
            <a:avLst/>
          </a:prstGeom>
          <a:ln w="38100">
            <a:solidFill>
              <a:srgbClr val="9B4C9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CD64E3B3-7280-3E14-CDC7-D0548F59F3E3}"/>
              </a:ext>
            </a:extLst>
          </p:cNvPr>
          <p:cNvCxnSpPr>
            <a:cxnSpLocks/>
          </p:cNvCxnSpPr>
          <p:nvPr/>
        </p:nvCxnSpPr>
        <p:spPr>
          <a:xfrm flipH="1">
            <a:off x="10191750" y="3411459"/>
            <a:ext cx="872490" cy="0"/>
          </a:xfrm>
          <a:prstGeom prst="line">
            <a:avLst/>
          </a:prstGeom>
          <a:ln w="38100">
            <a:solidFill>
              <a:srgbClr val="F05A2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A8108771-3ABB-6AFA-B5F5-E8350DBB247F}"/>
              </a:ext>
            </a:extLst>
          </p:cNvPr>
          <p:cNvCxnSpPr>
            <a:cxnSpLocks/>
          </p:cNvCxnSpPr>
          <p:nvPr/>
        </p:nvCxnSpPr>
        <p:spPr>
          <a:xfrm flipH="1">
            <a:off x="9104948" y="3411459"/>
            <a:ext cx="869632" cy="0"/>
          </a:xfrm>
          <a:prstGeom prst="line">
            <a:avLst/>
          </a:prstGeom>
          <a:ln w="38100">
            <a:solidFill>
              <a:srgbClr val="F05A2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94E1F309-3DEE-0288-C023-A5B5090E0804}"/>
              </a:ext>
            </a:extLst>
          </p:cNvPr>
          <p:cNvCxnSpPr>
            <a:cxnSpLocks/>
          </p:cNvCxnSpPr>
          <p:nvPr/>
        </p:nvCxnSpPr>
        <p:spPr>
          <a:xfrm flipH="1">
            <a:off x="9098280" y="5654728"/>
            <a:ext cx="868680" cy="0"/>
          </a:xfrm>
          <a:prstGeom prst="line">
            <a:avLst/>
          </a:prstGeom>
          <a:ln w="38100">
            <a:solidFill>
              <a:srgbClr val="6DC8D7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Connector: Elbow 121">
            <a:extLst>
              <a:ext uri="{FF2B5EF4-FFF2-40B4-BE49-F238E27FC236}">
                <a16:creationId xmlns:a16="http://schemas.microsoft.com/office/drawing/2014/main" id="{47637A27-09F2-B5FD-ADDB-8F48C35608DF}"/>
              </a:ext>
            </a:extLst>
          </p:cNvPr>
          <p:cNvCxnSpPr>
            <a:cxnSpLocks/>
            <a:stCxn id="54" idx="3"/>
          </p:cNvCxnSpPr>
          <p:nvPr/>
        </p:nvCxnSpPr>
        <p:spPr>
          <a:xfrm rot="16200000" flipH="1">
            <a:off x="6869162" y="2488219"/>
            <a:ext cx="861396" cy="985088"/>
          </a:xfrm>
          <a:prstGeom prst="bentConnector2">
            <a:avLst/>
          </a:prstGeom>
          <a:ln w="38100">
            <a:solidFill>
              <a:srgbClr val="F05A2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Connector: Elbow 123">
            <a:extLst>
              <a:ext uri="{FF2B5EF4-FFF2-40B4-BE49-F238E27FC236}">
                <a16:creationId xmlns:a16="http://schemas.microsoft.com/office/drawing/2014/main" id="{34E27B0F-D1D0-2499-EEEF-49F9D1266609}"/>
              </a:ext>
            </a:extLst>
          </p:cNvPr>
          <p:cNvCxnSpPr>
            <a:cxnSpLocks/>
          </p:cNvCxnSpPr>
          <p:nvPr/>
        </p:nvCxnSpPr>
        <p:spPr>
          <a:xfrm rot="16200000" flipH="1">
            <a:off x="7405959" y="4176487"/>
            <a:ext cx="1970181" cy="980122"/>
          </a:xfrm>
          <a:prstGeom prst="bentConnector3">
            <a:avLst>
              <a:gd name="adj1" fmla="val 100135"/>
            </a:avLst>
          </a:prstGeom>
          <a:ln w="38100">
            <a:solidFill>
              <a:srgbClr val="6DC8D7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Connector: Elbow 125">
            <a:extLst>
              <a:ext uri="{FF2B5EF4-FFF2-40B4-BE49-F238E27FC236}">
                <a16:creationId xmlns:a16="http://schemas.microsoft.com/office/drawing/2014/main" id="{C1F63A81-C525-F0A7-B723-730C9547E928}"/>
              </a:ext>
            </a:extLst>
          </p:cNvPr>
          <p:cNvCxnSpPr>
            <a:endCxn id="67" idx="2"/>
          </p:cNvCxnSpPr>
          <p:nvPr/>
        </p:nvCxnSpPr>
        <p:spPr>
          <a:xfrm rot="16200000" flipH="1">
            <a:off x="8978037" y="3699784"/>
            <a:ext cx="852079" cy="815426"/>
          </a:xfrm>
          <a:prstGeom prst="bentConnector2">
            <a:avLst/>
          </a:prstGeom>
          <a:ln w="38100">
            <a:solidFill>
              <a:srgbClr val="FFB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Connector: Elbow 127">
            <a:extLst>
              <a:ext uri="{FF2B5EF4-FFF2-40B4-BE49-F238E27FC236}">
                <a16:creationId xmlns:a16="http://schemas.microsoft.com/office/drawing/2014/main" id="{64086DF0-D0A0-814D-36E3-6FEEAE017F17}"/>
              </a:ext>
            </a:extLst>
          </p:cNvPr>
          <p:cNvCxnSpPr>
            <a:stCxn id="67" idx="0"/>
            <a:endCxn id="63" idx="3"/>
          </p:cNvCxnSpPr>
          <p:nvPr/>
        </p:nvCxnSpPr>
        <p:spPr>
          <a:xfrm flipV="1">
            <a:off x="10351789" y="3679085"/>
            <a:ext cx="821491" cy="854452"/>
          </a:xfrm>
          <a:prstGeom prst="bentConnector2">
            <a:avLst/>
          </a:prstGeom>
          <a:ln w="38100">
            <a:solidFill>
              <a:srgbClr val="FFB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6FE98163-0E79-8000-EAD1-D69911231A71}"/>
              </a:ext>
            </a:extLst>
          </p:cNvPr>
          <p:cNvCxnSpPr>
            <a:cxnSpLocks/>
          </p:cNvCxnSpPr>
          <p:nvPr/>
        </p:nvCxnSpPr>
        <p:spPr>
          <a:xfrm>
            <a:off x="11293793" y="3408798"/>
            <a:ext cx="263494" cy="0"/>
          </a:xfrm>
          <a:prstGeom prst="straightConnector1">
            <a:avLst/>
          </a:prstGeom>
          <a:ln w="38100">
            <a:solidFill>
              <a:srgbClr val="F05A28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265A2CC9-D664-412A-E710-AB90044F2B8B}"/>
              </a:ext>
            </a:extLst>
          </p:cNvPr>
          <p:cNvCxnSpPr>
            <a:cxnSpLocks/>
          </p:cNvCxnSpPr>
          <p:nvPr/>
        </p:nvCxnSpPr>
        <p:spPr>
          <a:xfrm>
            <a:off x="10202462" y="5650972"/>
            <a:ext cx="263494" cy="0"/>
          </a:xfrm>
          <a:prstGeom prst="straightConnector1">
            <a:avLst/>
          </a:prstGeom>
          <a:ln w="38100">
            <a:solidFill>
              <a:srgbClr val="6DC8D7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Arrow Connector 156">
            <a:extLst>
              <a:ext uri="{FF2B5EF4-FFF2-40B4-BE49-F238E27FC236}">
                <a16:creationId xmlns:a16="http://schemas.microsoft.com/office/drawing/2014/main" id="{493B6289-6EED-887C-364E-C504FD2F5E4A}"/>
              </a:ext>
            </a:extLst>
          </p:cNvPr>
          <p:cNvCxnSpPr>
            <a:cxnSpLocks/>
          </p:cNvCxnSpPr>
          <p:nvPr/>
        </p:nvCxnSpPr>
        <p:spPr>
          <a:xfrm>
            <a:off x="11294022" y="2278943"/>
            <a:ext cx="263494" cy="0"/>
          </a:xfrm>
          <a:prstGeom prst="straightConnector1">
            <a:avLst/>
          </a:prstGeom>
          <a:ln w="38100">
            <a:solidFill>
              <a:srgbClr val="9B4C9C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20055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Local Development Experience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CCBB2A-9653-B3A8-B8CF-E55B1670D8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CA" dirty="0">
                <a:latin typeface="+mj-lt"/>
              </a:rPr>
              <a:t>IBM </a:t>
            </a:r>
            <a:r>
              <a:rPr lang="en-CA" dirty="0" err="1">
                <a:latin typeface="+mj-lt"/>
              </a:rPr>
              <a:t>i</a:t>
            </a:r>
            <a:endParaRPr lang="en-CA" dirty="0">
              <a:latin typeface="+mj-lt"/>
            </a:endParaRPr>
          </a:p>
          <a:p>
            <a:pPr lvl="1"/>
            <a:r>
              <a:rPr lang="en-CA" dirty="0">
                <a:solidFill>
                  <a:srgbClr val="1670FF"/>
                </a:solidFill>
                <a:latin typeface="+mj-lt"/>
              </a:rPr>
              <a:t>IBM </a:t>
            </a:r>
            <a:r>
              <a:rPr lang="en-CA" dirty="0" err="1">
                <a:solidFill>
                  <a:srgbClr val="1670FF"/>
                </a:solidFill>
                <a:latin typeface="+mj-lt"/>
              </a:rPr>
              <a:t>i</a:t>
            </a:r>
            <a:r>
              <a:rPr lang="en-CA" dirty="0">
                <a:solidFill>
                  <a:srgbClr val="1670FF"/>
                </a:solidFill>
                <a:latin typeface="+mj-lt"/>
              </a:rPr>
              <a:t> integration via open-source extensions</a:t>
            </a:r>
          </a:p>
          <a:p>
            <a:pPr lvl="1"/>
            <a:r>
              <a:rPr lang="en-CA" dirty="0">
                <a:latin typeface="+mj-lt"/>
              </a:rPr>
              <a:t>Support for </a:t>
            </a:r>
            <a:r>
              <a:rPr lang="en-US" dirty="0">
                <a:latin typeface="+mj-lt"/>
              </a:rPr>
              <a:t>RPGLE, COBOL, CL, SQL, and more</a:t>
            </a:r>
            <a:r>
              <a:rPr lang="en-CA" dirty="0">
                <a:latin typeface="+mj-lt"/>
              </a:rPr>
              <a:t>!</a:t>
            </a:r>
          </a:p>
          <a:p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Git</a:t>
            </a:r>
          </a:p>
          <a:p>
            <a:pPr lvl="1"/>
            <a:r>
              <a:rPr lang="en-CA" dirty="0">
                <a:solidFill>
                  <a:srgbClr val="1670FF"/>
                </a:solidFill>
                <a:latin typeface="+mj-lt"/>
              </a:rPr>
              <a:t>First class Git support</a:t>
            </a:r>
          </a:p>
          <a:p>
            <a:pPr lvl="1"/>
            <a:r>
              <a:rPr lang="en-CA" dirty="0">
                <a:latin typeface="+mj-lt"/>
              </a:rPr>
              <a:t>Hundreds of Git tools</a:t>
            </a:r>
          </a:p>
          <a:p>
            <a:endParaRPr lang="en-CA" dirty="0">
              <a:latin typeface="+mj-l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9F7CC4E-5A3C-FD4C-345E-7F5C32BFC33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96" r="74862" b="54491"/>
          <a:stretch/>
        </p:blipFill>
        <p:spPr>
          <a:xfrm>
            <a:off x="9370209" y="798833"/>
            <a:ext cx="2714171" cy="227774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FD7A731-774A-F506-C36F-ABA9C0DA73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4251" y="3076575"/>
            <a:ext cx="5646516" cy="335261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DAAC674-B7B1-8F03-9150-7396D8B809E7}"/>
              </a:ext>
            </a:extLst>
          </p:cNvPr>
          <p:cNvSpPr txBox="1"/>
          <p:nvPr/>
        </p:nvSpPr>
        <p:spPr>
          <a:xfrm>
            <a:off x="908086" y="4973035"/>
            <a:ext cx="1672325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US" sz="1300" dirty="0">
                <a:latin typeface="+mj-lt"/>
              </a:rPr>
              <a:t>View a graphical representation of incoming and outgoing commits</a:t>
            </a:r>
            <a:endParaRPr lang="en-CA" sz="1300" dirty="0">
              <a:latin typeface="+mj-lt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BB7DAFD-91F2-475D-06FA-9CB84E5F52E2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2580411" y="4905375"/>
            <a:ext cx="939077" cy="513936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AC80F26-D0DE-A750-13D2-B87E437B5C07}"/>
              </a:ext>
            </a:extLst>
          </p:cNvPr>
          <p:cNvSpPr txBox="1"/>
          <p:nvPr/>
        </p:nvSpPr>
        <p:spPr>
          <a:xfrm>
            <a:off x="1052484" y="3450657"/>
            <a:ext cx="1672325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CA" sz="1300" dirty="0">
                <a:latin typeface="+mj-lt"/>
              </a:rPr>
              <a:t>View current repository changes 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3450007-AC4A-8667-17C2-E6F835318F33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2724809" y="3696879"/>
            <a:ext cx="794679" cy="632234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5FC09A2-E774-3AEC-100C-3370CDF226ED}"/>
              </a:ext>
            </a:extLst>
          </p:cNvPr>
          <p:cNvSpPr txBox="1"/>
          <p:nvPr/>
        </p:nvSpPr>
        <p:spPr>
          <a:xfrm>
            <a:off x="9777079" y="3535204"/>
            <a:ext cx="1419167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buFont typeface="Arial"/>
              <a:buNone/>
            </a:pPr>
            <a:r>
              <a:rPr lang="en-US" sz="1300" dirty="0">
                <a:latin typeface="+mj-lt"/>
              </a:rPr>
              <a:t>View changes line by line</a:t>
            </a:r>
            <a:endParaRPr lang="en-CA" sz="1300" dirty="0">
              <a:latin typeface="+mj-lt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7B5889F-BB9E-C436-19D5-863759A7BAD4}"/>
              </a:ext>
            </a:extLst>
          </p:cNvPr>
          <p:cNvCxnSpPr>
            <a:cxnSpLocks/>
            <a:stCxn id="11" idx="1"/>
          </p:cNvCxnSpPr>
          <p:nvPr/>
        </p:nvCxnSpPr>
        <p:spPr>
          <a:xfrm flipH="1">
            <a:off x="8690897" y="3781426"/>
            <a:ext cx="1086182" cy="278564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9855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How to work efficiently with these 3 components?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F05B481-DC2B-9B12-9F25-6895B5877E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981" y="1094410"/>
            <a:ext cx="11384038" cy="5005051"/>
          </a:xfrm>
          <a:prstGeom prst="rect">
            <a:avLst/>
          </a:prstGeom>
        </p:spPr>
      </p:pic>
      <p:sp>
        <p:nvSpPr>
          <p:cNvPr id="4" name="L-Shape 3">
            <a:extLst>
              <a:ext uri="{FF2B5EF4-FFF2-40B4-BE49-F238E27FC236}">
                <a16:creationId xmlns:a16="http://schemas.microsoft.com/office/drawing/2014/main" id="{2D794ABE-D61F-D2B8-014C-82E9C76B30D9}"/>
              </a:ext>
            </a:extLst>
          </p:cNvPr>
          <p:cNvSpPr/>
          <p:nvPr/>
        </p:nvSpPr>
        <p:spPr>
          <a:xfrm flipV="1">
            <a:off x="403981" y="1020278"/>
            <a:ext cx="7045973" cy="5079180"/>
          </a:xfrm>
          <a:prstGeom prst="corner">
            <a:avLst>
              <a:gd name="adj1" fmla="val 49218"/>
              <a:gd name="adj2" fmla="val 72885"/>
            </a:avLst>
          </a:prstGeom>
          <a:ln w="19050">
            <a:solidFill>
              <a:srgbClr val="1670FF"/>
            </a:solidFill>
            <a:prstDash val="sysDash"/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713442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Map Git branches to libraries on IBM </a:t>
            </a:r>
            <a:r>
              <a:rPr lang="en-CA" b="1" dirty="0" err="1">
                <a:latin typeface="+mj-lt"/>
              </a:rPr>
              <a:t>i</a:t>
            </a:r>
            <a:endParaRPr lang="en-CA" b="1" dirty="0">
              <a:latin typeface="+mj-lt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B0EE625-29CF-7C48-BA13-259EF3FF60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975" y="1489561"/>
            <a:ext cx="10856049" cy="440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972335"/>
      </p:ext>
    </p:extLst>
  </p:cSld>
  <p:clrMapOvr>
    <a:masterClrMapping/>
  </p:clrMapOvr>
</p:sld>
</file>

<file path=ppt/theme/theme1.xml><?xml version="1.0" encoding="utf-8"?>
<a:theme xmlns:a="http://schemas.openxmlformats.org/drawingml/2006/main" name="2021 Layouts">
  <a:themeElements>
    <a:clrScheme name="IBM Master Presentation 20170523 1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0064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2020 Template" id="{944F3D93-08F7-2645-AE1A-0F73B8EAB8BC}" vid="{95C3C7E3-996D-EC48-94CF-D6CBFFDFE1C1}"/>
    </a:ext>
  </a:extLst>
</a:theme>
</file>

<file path=ppt/theme/theme2.xml><?xml version="1.0" encoding="utf-8"?>
<a:theme xmlns:a="http://schemas.openxmlformats.org/drawingml/2006/main" name="1_2021 Layouts">
  <a:themeElements>
    <a:clrScheme name="IBM Master Presentation 20170523 1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0064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2020 Template" id="{944F3D93-08F7-2645-AE1A-0F73B8EAB8BC}" vid="{95C3C7E3-996D-EC48-94CF-D6CBFFDFE1C1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1_New IBM template</Template>
  <TotalTime>9850</TotalTime>
  <Words>1509</Words>
  <Application>Microsoft Office PowerPoint</Application>
  <PresentationFormat>Widescreen</PresentationFormat>
  <Paragraphs>296</Paragraphs>
  <Slides>41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41</vt:i4>
      </vt:variant>
    </vt:vector>
  </HeadingPairs>
  <TitlesOfParts>
    <vt:vector size="49" baseType="lpstr">
      <vt:lpstr>.AppleSystemUIFont</vt:lpstr>
      <vt:lpstr>Arial</vt:lpstr>
      <vt:lpstr>Calibri</vt:lpstr>
      <vt:lpstr>Consolas</vt:lpstr>
      <vt:lpstr>IBM Plex Sans</vt:lpstr>
      <vt:lpstr>Wingdings</vt:lpstr>
      <vt:lpstr>2021 Layouts</vt:lpstr>
      <vt:lpstr>1_2021 Layouts</vt:lpstr>
      <vt:lpstr>Automating Builds in Git on IBM i</vt:lpstr>
      <vt:lpstr>Agenda</vt:lpstr>
      <vt:lpstr>The Modern Development Lifecycle with Git</vt:lpstr>
      <vt:lpstr>What Does Modern Development Look Like?</vt:lpstr>
      <vt:lpstr>Development with Git</vt:lpstr>
      <vt:lpstr>Why use Git?</vt:lpstr>
      <vt:lpstr>Local Development Experience</vt:lpstr>
      <vt:lpstr>How to work efficiently with these 3 components?</vt:lpstr>
      <vt:lpstr>Map Git branches to libraries on IBM i</vt:lpstr>
      <vt:lpstr>Build Server</vt:lpstr>
      <vt:lpstr>How to create workflows?</vt:lpstr>
      <vt:lpstr>How to achieve automation with IBM i?</vt:lpstr>
      <vt:lpstr>Unlock Automated Builds with ibmi-ci</vt:lpstr>
      <vt:lpstr>Overview</vt:lpstr>
      <vt:lpstr>CLI Usage</vt:lpstr>
      <vt:lpstr>Simplistic Example</vt:lpstr>
      <vt:lpstr>GitHub Action Example</vt:lpstr>
      <vt:lpstr>Why use environments?</vt:lpstr>
      <vt:lpstr>How do GitHub Actions work?</vt:lpstr>
      <vt:lpstr>What are Events and Runners?</vt:lpstr>
      <vt:lpstr>ILE Dependency Analysis with Source Orbit</vt:lpstr>
      <vt:lpstr>Overview</vt:lpstr>
      <vt:lpstr>CLI Usage</vt:lpstr>
      <vt:lpstr>Repository Cleanup</vt:lpstr>
      <vt:lpstr>Impact Analysis…What Objects Am I Affecting?</vt:lpstr>
      <vt:lpstr>GitHub Action Example</vt:lpstr>
      <vt:lpstr>What is built into the Source Orbit VS Code extension?</vt:lpstr>
      <vt:lpstr>Source migration made easy</vt:lpstr>
      <vt:lpstr>Source Code Rules – Supported Extensions</vt:lpstr>
      <vt:lpstr>Source Code Rules – Object Names</vt:lpstr>
      <vt:lpstr>Source Code Rules – Long File Names</vt:lpstr>
      <vt:lpstr>Source Code Rules – Unresolved Objects</vt:lpstr>
      <vt:lpstr>Practical Use Cases</vt:lpstr>
      <vt:lpstr>Create New Pull Request…</vt:lpstr>
      <vt:lpstr>Trigger a Workflow…</vt:lpstr>
      <vt:lpstr>Post a Comment…</vt:lpstr>
      <vt:lpstr>View Impact Analysis….</vt:lpstr>
      <vt:lpstr>View Build Status…</vt:lpstr>
      <vt:lpstr>Demo</vt:lpstr>
      <vt:lpstr>Any Questions?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</dc:title>
  <dc:creator>Alison Butterill</dc:creator>
  <cp:lastModifiedBy>Sanjula Ganepola</cp:lastModifiedBy>
  <cp:revision>177</cp:revision>
  <dcterms:created xsi:type="dcterms:W3CDTF">2021-01-11T03:24:53Z</dcterms:created>
  <dcterms:modified xsi:type="dcterms:W3CDTF">2025-03-12T16:29:19Z</dcterms:modified>
</cp:coreProperties>
</file>